
<file path=[Content_Types].xml><?xml version="1.0" encoding="utf-8"?>
<Types xmlns="http://schemas.openxmlformats.org/package/2006/content-types">
  <Default Extension="jpeg" ContentType="image/jpeg"/>
  <Default Extension="jpg" ContentType="image/png"/>
  <Default Extension="jpg!d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jpeg"/>
  <Override PartName="/ppt/media/image10.jpg" ContentType="image/jpeg"/>
  <Override PartName="/ppt/media/image17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0.jpg" ContentType="image/jpeg"/>
  <Override PartName="/ppt/media/image21.jpg" ContentType="image/jpeg"/>
  <Override PartName="/ppt/media/image22.jpg" ContentType="image/jpeg"/>
  <Override PartName="/ppt/media/image24.jpg" ContentType="image/jpeg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875" r:id="rId2"/>
    <p:sldId id="890" r:id="rId3"/>
    <p:sldId id="800" r:id="rId4"/>
    <p:sldId id="858" r:id="rId5"/>
    <p:sldId id="859" r:id="rId6"/>
    <p:sldId id="835" r:id="rId7"/>
    <p:sldId id="848" r:id="rId8"/>
    <p:sldId id="860" r:id="rId9"/>
    <p:sldId id="861" r:id="rId10"/>
    <p:sldId id="862" r:id="rId11"/>
    <p:sldId id="863" r:id="rId12"/>
    <p:sldId id="864" r:id="rId13"/>
    <p:sldId id="866" r:id="rId14"/>
    <p:sldId id="867" r:id="rId15"/>
    <p:sldId id="868" r:id="rId16"/>
    <p:sldId id="869" r:id="rId17"/>
    <p:sldId id="870" r:id="rId18"/>
    <p:sldId id="871" r:id="rId19"/>
    <p:sldId id="865" r:id="rId20"/>
    <p:sldId id="876" r:id="rId21"/>
    <p:sldId id="873" r:id="rId22"/>
    <p:sldId id="877" r:id="rId23"/>
    <p:sldId id="878" r:id="rId24"/>
    <p:sldId id="879" r:id="rId25"/>
    <p:sldId id="880" r:id="rId26"/>
    <p:sldId id="881" r:id="rId27"/>
    <p:sldId id="882" r:id="rId28"/>
    <p:sldId id="883" r:id="rId29"/>
    <p:sldId id="884" r:id="rId30"/>
    <p:sldId id="885" r:id="rId31"/>
    <p:sldId id="886" r:id="rId32"/>
    <p:sldId id="887" r:id="rId33"/>
    <p:sldId id="888" r:id="rId34"/>
    <p:sldId id="88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203864"/>
    <a:srgbClr val="506E7A"/>
    <a:srgbClr val="F9F7F4"/>
    <a:srgbClr val="FFFFD2"/>
    <a:srgbClr val="F5F6F8"/>
    <a:srgbClr val="111112"/>
    <a:srgbClr val="F8F6F6"/>
    <a:srgbClr val="F9F6F8"/>
    <a:srgbClr val="FAF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Estilo Escuro 2 - Ênfase 3/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22"/>
    <p:restoredTop sz="95624"/>
  </p:normalViewPr>
  <p:slideViewPr>
    <p:cSldViewPr snapToGrid="0" snapToObjects="1">
      <p:cViewPr>
        <p:scale>
          <a:sx n="93" d="100"/>
          <a:sy n="93" d="100"/>
        </p:scale>
        <p:origin x="344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CF7E7C-E8D2-7243-9D62-2BBBAEFE8C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459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A2667F-67F5-0748-B3A2-273DA7DF42A8}" type="datetimeFigureOut">
              <a:rPr lang="en-US" smtClean="0"/>
              <a:t>5/5/23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A0DA4-6C4B-EC41-A4B9-7F0F10043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20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7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38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87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39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E1A3F-36E9-6749-A474-D8CF249BF917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05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1" Type="http://schemas.openxmlformats.org/officeDocument/2006/relationships/image" Target="../media/image8.jpeg"/><Relationship Id="rId5" Type="http://schemas.openxmlformats.org/officeDocument/2006/relationships/image" Target="../media/image2.jpe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uladeadriana.blogspot.com/2017/06/4-british-films-about-cold-war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ymilportfolio.blogspot.com/2017/07/effects-of-media-in-our-everyday-life.html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.jpg"/><Relationship Id="rId5" Type="http://schemas.openxmlformats.org/officeDocument/2006/relationships/image" Target="../media/image2.jpeg"/><Relationship Id="rId10" Type="http://schemas.openxmlformats.org/officeDocument/2006/relationships/image" Target="../media/image3.jpg"/><Relationship Id="rId4" Type="http://schemas.microsoft.com/office/2007/relationships/hdphoto" Target="../media/hdphoto1.wdp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.jpg"/><Relationship Id="rId5" Type="http://schemas.openxmlformats.org/officeDocument/2006/relationships/image" Target="../media/image2.jpeg"/><Relationship Id="rId10" Type="http://schemas.openxmlformats.org/officeDocument/2006/relationships/image" Target="../media/image3.jpg"/><Relationship Id="rId4" Type="http://schemas.microsoft.com/office/2007/relationships/hdphoto" Target="../media/hdphoto1.wdp"/><Relationship Id="rId9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stock.com/free-photos/woman-headache-isolated-white-background-138769466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ropublica.org/article/nine-ideas-to-make-tylenol-and-other-acetaminophen-drugs-safer" TargetMode="External"/><Relationship Id="rId4" Type="http://schemas.openxmlformats.org/officeDocument/2006/relationships/image" Target="../media/image2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hyperlink" Target="https://www.propublica.org/article/nine-ideas-to-make-tylenol-and-other-acetaminophen-drugs-safer" TargetMode="External"/><Relationship Id="rId7" Type="http://schemas.openxmlformats.org/officeDocument/2006/relationships/hyperlink" Target="https://pxhere.com/en/photo/503963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!d"/><Relationship Id="rId5" Type="http://schemas.openxmlformats.org/officeDocument/2006/relationships/hyperlink" Target="http://www.progressive-charlestown.com/2018/12/why-mediterranean-diet-works.html" TargetMode="External"/><Relationship Id="rId4" Type="http://schemas.openxmlformats.org/officeDocument/2006/relationships/image" Target="../media/image22.jpg"/><Relationship Id="rId9" Type="http://schemas.openxmlformats.org/officeDocument/2006/relationships/hyperlink" Target="https://www.focusfitness.net/stock-photos/downloads/category/weight-loss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.jpg"/><Relationship Id="rId5" Type="http://schemas.openxmlformats.org/officeDocument/2006/relationships/image" Target="../media/image2.jpeg"/><Relationship Id="rId10" Type="http://schemas.openxmlformats.org/officeDocument/2006/relationships/image" Target="../media/image3.jpg"/><Relationship Id="rId4" Type="http://schemas.microsoft.com/office/2007/relationships/hdphoto" Target="../media/hdphoto1.wdp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-barford.blogspot.com/2014/07/just-who-is-it-you-are-talking-to-and.html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-15976" y="0"/>
            <a:ext cx="9317039" cy="243143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2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Universidade Federal do Rio Grande do Sul</a:t>
            </a:r>
          </a:p>
          <a:p>
            <a:pPr algn="ctr">
              <a:defRPr/>
            </a:pPr>
            <a:endParaRPr lang="pt-BR" sz="3200" b="1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  <a:p>
            <a:pPr algn="ctr">
              <a:defRPr/>
            </a:pPr>
            <a:r>
              <a:rPr lang="pt-BR" sz="32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Faculdade de Medicina</a:t>
            </a:r>
          </a:p>
          <a:p>
            <a:pPr algn="ctr">
              <a:defRPr/>
            </a:pPr>
            <a:endParaRPr lang="pt-BR" sz="3200" b="1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  <a:p>
            <a:pPr algn="ctr">
              <a:defRPr/>
            </a:pPr>
            <a:r>
              <a:rPr lang="pt-BR" sz="2400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PPG Cardiologia e Ciências Cardiovasculares| PPG Epidemiologia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-445168" y="5889779"/>
            <a:ext cx="9841831" cy="8839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ângulo 3"/>
          <p:cNvSpPr/>
          <p:nvPr/>
        </p:nvSpPr>
        <p:spPr>
          <a:xfrm flipV="1">
            <a:off x="-373917" y="2353515"/>
            <a:ext cx="10032920" cy="4571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14" name="CaixaDeTexto 13"/>
          <p:cNvSpPr txBox="1"/>
          <p:nvPr/>
        </p:nvSpPr>
        <p:spPr>
          <a:xfrm>
            <a:off x="-12404" y="2391599"/>
            <a:ext cx="91564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pt-BR" sz="48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Desbancando as falácias nas mídias sociais</a:t>
            </a:r>
          </a:p>
          <a:p>
            <a:pPr algn="ctr" eaLnBrk="1" hangingPunct="1">
              <a:defRPr/>
            </a:pPr>
            <a:r>
              <a:rPr lang="pt-BR" sz="24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Um pouco além do ovo, soro </a:t>
            </a:r>
            <a:r>
              <a:rPr lang="pt-BR" sz="2400" i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hipervitamínico</a:t>
            </a:r>
            <a:r>
              <a:rPr lang="pt-BR" sz="24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e outros devaneios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22488" y="4466568"/>
            <a:ext cx="2552365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Lucas Helal</a:t>
            </a:r>
          </a:p>
          <a:p>
            <a:r>
              <a:rPr lang="en-US" sz="1400" dirty="0">
                <a:solidFill>
                  <a:schemeClr val="bg2"/>
                </a:solidFill>
              </a:rPr>
              <a:t>ORCID: </a:t>
            </a:r>
            <a:r>
              <a:rPr lang="en-CA" sz="1400" dirty="0">
                <a:solidFill>
                  <a:schemeClr val="bg2"/>
                </a:solidFill>
              </a:rPr>
              <a:t>0000-0002-6900-7185</a:t>
            </a:r>
          </a:p>
          <a:p>
            <a:r>
              <a:rPr lang="en-US" sz="1400" dirty="0" err="1">
                <a:solidFill>
                  <a:schemeClr val="bg2"/>
                </a:solidFill>
              </a:rPr>
              <a:t>lucas.helal@ufrgs.br</a:t>
            </a:r>
            <a:endParaRPr lang="en-US" sz="1400" dirty="0">
              <a:solidFill>
                <a:schemeClr val="bg2"/>
              </a:solidFill>
            </a:endParaRPr>
          </a:p>
          <a:p>
            <a:r>
              <a:rPr lang="en-US" sz="1400" dirty="0" err="1">
                <a:solidFill>
                  <a:schemeClr val="bg2"/>
                </a:solidFill>
              </a:rPr>
              <a:t>github.com</a:t>
            </a:r>
            <a:r>
              <a:rPr lang="en-US" sz="1400" dirty="0">
                <a:solidFill>
                  <a:schemeClr val="bg2"/>
                </a:solidFill>
              </a:rPr>
              <a:t>/lhelal1/git-remote-2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5" name="Imagem 6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92" y="6056479"/>
            <a:ext cx="666954" cy="55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m 18"/>
          <p:cNvPicPr/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9" t="1" r="13522" b="7343"/>
          <a:stretch/>
        </p:blipFill>
        <p:spPr bwMode="auto">
          <a:xfrm>
            <a:off x="4962064" y="6102532"/>
            <a:ext cx="1090146" cy="4584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265" y="4359280"/>
            <a:ext cx="1388479" cy="138847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280" r="1157" b="13365"/>
          <a:stretch/>
        </p:blipFill>
        <p:spPr>
          <a:xfrm>
            <a:off x="1830013" y="4316951"/>
            <a:ext cx="1382663" cy="1412157"/>
          </a:xfrm>
          <a:prstGeom prst="ellipse">
            <a:avLst/>
          </a:prstGeom>
          <a:ln>
            <a:solidFill>
              <a:schemeClr val="bg1"/>
            </a:solidFill>
          </a:ln>
        </p:spPr>
      </p:pic>
      <p:pic>
        <p:nvPicPr>
          <p:cNvPr id="1026" name="Picture 2" descr="CAR 00097 ENSAIO CLÍNICO RANDOMIZADO SÚMULA OBJETIVOS:">
            <a:extLst>
              <a:ext uri="{FF2B5EF4-FFF2-40B4-BE49-F238E27FC236}">
                <a16:creationId xmlns:a16="http://schemas.microsoft.com/office/drawing/2014/main" id="{059DC410-D2AA-73F9-B393-46BD4DF32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5" t="5072" r="15602" b="11439"/>
          <a:stretch/>
        </p:blipFill>
        <p:spPr bwMode="auto">
          <a:xfrm>
            <a:off x="2369144" y="5920228"/>
            <a:ext cx="843532" cy="82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PGEPI | UFRGS – Programa de Pós-Graduação em Epidemiologia">
            <a:extLst>
              <a:ext uri="{FF2B5EF4-FFF2-40B4-BE49-F238E27FC236}">
                <a16:creationId xmlns:a16="http://schemas.microsoft.com/office/drawing/2014/main" id="{7F1D755C-4CCC-8C93-6280-15E9B566B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899" y="6153782"/>
            <a:ext cx="1291419" cy="45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X Atlas da International Diabetes Federation – Sociedade Brasileira de  Diabetes – Profissional">
            <a:extLst>
              <a:ext uri="{FF2B5EF4-FFF2-40B4-BE49-F238E27FC236}">
                <a16:creationId xmlns:a16="http://schemas.microsoft.com/office/drawing/2014/main" id="{C8C057CD-7DB2-C260-C65A-BE016930C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96" y="6072885"/>
            <a:ext cx="1777228" cy="4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stitute for Health Metrics and Evaluation (IHME) (@IHME_UW) / Twitter">
            <a:extLst>
              <a:ext uri="{FF2B5EF4-FFF2-40B4-BE49-F238E27FC236}">
                <a16:creationId xmlns:a16="http://schemas.microsoft.com/office/drawing/2014/main" id="{9DA9FB08-F83A-FB81-2A4E-39F263FB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39538" y="6029818"/>
            <a:ext cx="593436" cy="59343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820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4">
            <a:extLst>
              <a:ext uri="{FF2B5EF4-FFF2-40B4-BE49-F238E27FC236}">
                <a16:creationId xmlns:a16="http://schemas.microsoft.com/office/drawing/2014/main" id="{0F5CD224-F2F7-9349-9B8B-AC4373B34BB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Paciente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63" name="Retângulo 35">
            <a:extLst>
              <a:ext uri="{FF2B5EF4-FFF2-40B4-BE49-F238E27FC236}">
                <a16:creationId xmlns:a16="http://schemas.microsoft.com/office/drawing/2014/main" id="{9F09D864-5A8B-CC40-B41F-5E1D45EAB698}"/>
              </a:ext>
            </a:extLst>
          </p:cNvPr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73FAF8F-6C1E-7B41-A39A-2BC7F97802CE}"/>
              </a:ext>
            </a:extLst>
          </p:cNvPr>
          <p:cNvSpPr txBox="1"/>
          <p:nvPr/>
        </p:nvSpPr>
        <p:spPr>
          <a:xfrm>
            <a:off x="233243" y="781708"/>
            <a:ext cx="3662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FF00"/>
                </a:solidFill>
              </a:rPr>
              <a:t>It’s a perfect time for a twist plot!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E2AB8-99D0-F4BD-C241-EEF831F4F772}"/>
              </a:ext>
            </a:extLst>
          </p:cNvPr>
          <p:cNvSpPr txBox="1"/>
          <p:nvPr/>
        </p:nvSpPr>
        <p:spPr>
          <a:xfrm>
            <a:off x="0" y="6519446"/>
            <a:ext cx="3540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FF00"/>
                </a:solidFill>
              </a:rPr>
              <a:t>Nahin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 err="1">
                <a:solidFill>
                  <a:srgbClr val="FFFF00"/>
                </a:solidFill>
              </a:rPr>
              <a:t>Rl</a:t>
            </a:r>
            <a:r>
              <a:rPr lang="en-US" sz="1600" dirty="0">
                <a:solidFill>
                  <a:srgbClr val="FFFF00"/>
                </a:solidFill>
              </a:rPr>
              <a:t> et al. BMC Public Health,  2007.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09A128-5390-B095-BFA4-681533B8D5AD}"/>
              </a:ext>
            </a:extLst>
          </p:cNvPr>
          <p:cNvGrpSpPr/>
          <p:nvPr/>
        </p:nvGrpSpPr>
        <p:grpSpPr>
          <a:xfrm>
            <a:off x="99157" y="1577890"/>
            <a:ext cx="8945686" cy="4482643"/>
            <a:chOff x="124691" y="1401382"/>
            <a:chExt cx="7812100" cy="3914608"/>
          </a:xfrm>
        </p:grpSpPr>
        <p:pic>
          <p:nvPicPr>
            <p:cNvPr id="9" name="Picture 8" descr="Table&#10;&#10;Description automatically generated">
              <a:extLst>
                <a:ext uri="{FF2B5EF4-FFF2-40B4-BE49-F238E27FC236}">
                  <a16:creationId xmlns:a16="http://schemas.microsoft.com/office/drawing/2014/main" id="{39634B2C-28CF-53FA-9B29-7ED13A5EDF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5887"/>
            <a:stretch/>
          </p:blipFill>
          <p:spPr>
            <a:xfrm>
              <a:off x="124691" y="1401383"/>
              <a:ext cx="6622474" cy="3914607"/>
            </a:xfrm>
            <a:prstGeom prst="rect">
              <a:avLst/>
            </a:prstGeom>
          </p:spPr>
        </p:pic>
        <p:pic>
          <p:nvPicPr>
            <p:cNvPr id="11" name="Picture 10" descr="Table&#10;&#10;Description automatically generated">
              <a:extLst>
                <a:ext uri="{FF2B5EF4-FFF2-40B4-BE49-F238E27FC236}">
                  <a16:creationId xmlns:a16="http://schemas.microsoft.com/office/drawing/2014/main" id="{70DFBA3A-046A-FED8-18DE-584A236D4D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6697"/>
            <a:stretch/>
          </p:blipFill>
          <p:spPr>
            <a:xfrm>
              <a:off x="6748097" y="1401382"/>
              <a:ext cx="1188694" cy="3914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29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4">
            <a:extLst>
              <a:ext uri="{FF2B5EF4-FFF2-40B4-BE49-F238E27FC236}">
                <a16:creationId xmlns:a16="http://schemas.microsoft.com/office/drawing/2014/main" id="{0F5CD224-F2F7-9349-9B8B-AC4373B34BB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Fazendo uso da vulnerabilidade e preditores...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63" name="Retângulo 35">
            <a:extLst>
              <a:ext uri="{FF2B5EF4-FFF2-40B4-BE49-F238E27FC236}">
                <a16:creationId xmlns:a16="http://schemas.microsoft.com/office/drawing/2014/main" id="{9F09D864-5A8B-CC40-B41F-5E1D45EAB698}"/>
              </a:ext>
            </a:extLst>
          </p:cNvPr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pic>
        <p:nvPicPr>
          <p:cNvPr id="7" name="Picture 6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393D64C1-35E1-1600-927F-515860EA4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" y="925827"/>
            <a:ext cx="9126419" cy="593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35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4">
            <a:extLst>
              <a:ext uri="{FF2B5EF4-FFF2-40B4-BE49-F238E27FC236}">
                <a16:creationId xmlns:a16="http://schemas.microsoft.com/office/drawing/2014/main" id="{0F5CD224-F2F7-9349-9B8B-AC4373B34BB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Sobre falácias, heurísticas e vieses cognitivos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63" name="Retângulo 35">
            <a:extLst>
              <a:ext uri="{FF2B5EF4-FFF2-40B4-BE49-F238E27FC236}">
                <a16:creationId xmlns:a16="http://schemas.microsoft.com/office/drawing/2014/main" id="{9F09D864-5A8B-CC40-B41F-5E1D45EAB698}"/>
              </a:ext>
            </a:extLst>
          </p:cNvPr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52753D-38D9-C85C-D65C-9B01E4929638}"/>
              </a:ext>
            </a:extLst>
          </p:cNvPr>
          <p:cNvSpPr txBox="1"/>
          <p:nvPr/>
        </p:nvSpPr>
        <p:spPr>
          <a:xfrm>
            <a:off x="233243" y="781708"/>
            <a:ext cx="8859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FF00"/>
                </a:solidFill>
              </a:rPr>
              <a:t>O </a:t>
            </a:r>
            <a:r>
              <a:rPr lang="en-US" sz="2000" i="1" dirty="0" err="1">
                <a:solidFill>
                  <a:srgbClr val="FFFF00"/>
                </a:solidFill>
              </a:rPr>
              <a:t>componente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perfeito</a:t>
            </a:r>
            <a:r>
              <a:rPr lang="en-US" sz="2000" i="1" dirty="0">
                <a:solidFill>
                  <a:srgbClr val="FFFF00"/>
                </a:solidFill>
              </a:rPr>
              <a:t> para o </a:t>
            </a:r>
            <a:r>
              <a:rPr lang="en-US" sz="2000" i="1" dirty="0" err="1">
                <a:solidFill>
                  <a:srgbClr val="FFFF00"/>
                </a:solidFill>
              </a:rPr>
              <a:t>comportamento</a:t>
            </a:r>
            <a:r>
              <a:rPr lang="en-US" sz="2000" i="1" dirty="0">
                <a:solidFill>
                  <a:srgbClr val="FFFF00"/>
                </a:solidFill>
              </a:rPr>
              <a:t> do </a:t>
            </a:r>
            <a:r>
              <a:rPr lang="en-US" sz="2000" i="1" dirty="0" err="1">
                <a:solidFill>
                  <a:srgbClr val="FFFF00"/>
                </a:solidFill>
              </a:rPr>
              <a:t>prescritor</a:t>
            </a:r>
            <a:r>
              <a:rPr lang="en-US" sz="2000" i="1" dirty="0">
                <a:solidFill>
                  <a:srgbClr val="FFFF00"/>
                </a:solidFill>
              </a:rPr>
              <a:t>, do </a:t>
            </a:r>
            <a:r>
              <a:rPr lang="en-US" sz="2000" i="1" dirty="0" err="1">
                <a:solidFill>
                  <a:srgbClr val="FFFF00"/>
                </a:solidFill>
              </a:rPr>
              <a:t>sistema</a:t>
            </a:r>
            <a:r>
              <a:rPr lang="en-US" sz="2000" i="1" dirty="0">
                <a:solidFill>
                  <a:srgbClr val="FFFF00"/>
                </a:solidFill>
              </a:rPr>
              <a:t> e dos pares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AF9B89-8104-E2E8-A792-DD1FD06FC03E}"/>
              </a:ext>
            </a:extLst>
          </p:cNvPr>
          <p:cNvSpPr txBox="1"/>
          <p:nvPr/>
        </p:nvSpPr>
        <p:spPr>
          <a:xfrm>
            <a:off x="295015" y="1829518"/>
            <a:ext cx="801277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Heurística</a:t>
            </a:r>
            <a:r>
              <a:rPr lang="en-US" b="1" dirty="0">
                <a:solidFill>
                  <a:schemeClr val="bg1"/>
                </a:solidFill>
              </a:rPr>
              <a:t> de </a:t>
            </a:r>
            <a:r>
              <a:rPr lang="en-US" b="1" dirty="0" err="1">
                <a:solidFill>
                  <a:schemeClr val="bg1"/>
                </a:solidFill>
              </a:rPr>
              <a:t>julgamento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julgar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similaridade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enquadramento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Heurística</a:t>
            </a:r>
            <a:r>
              <a:rPr lang="en-US" b="1" dirty="0">
                <a:solidFill>
                  <a:schemeClr val="bg1"/>
                </a:solidFill>
              </a:rPr>
              <a:t> de </a:t>
            </a:r>
            <a:r>
              <a:rPr lang="en-US" b="1" dirty="0" err="1">
                <a:solidFill>
                  <a:schemeClr val="bg1"/>
                </a:solidFill>
              </a:rPr>
              <a:t>afeto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escolha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afeto</a:t>
            </a:r>
            <a:r>
              <a:rPr lang="en-US" dirty="0">
                <a:solidFill>
                  <a:schemeClr val="bg1"/>
                </a:solidFill>
              </a:rPr>
              <a:t> (de </a:t>
            </a:r>
            <a:r>
              <a:rPr lang="en-US" dirty="0" err="1">
                <a:solidFill>
                  <a:schemeClr val="bg1"/>
                </a:solidFill>
              </a:rPr>
              <a:t>qualquer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tipo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Heurística</a:t>
            </a:r>
            <a:r>
              <a:rPr lang="en-US" b="1" dirty="0">
                <a:solidFill>
                  <a:schemeClr val="bg1"/>
                </a:solidFill>
              </a:rPr>
              <a:t> de </a:t>
            </a:r>
            <a:r>
              <a:rPr lang="en-US" b="1" dirty="0" err="1">
                <a:solidFill>
                  <a:schemeClr val="bg1"/>
                </a:solidFill>
              </a:rPr>
              <a:t>disponibilidade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escolha</a:t>
            </a:r>
            <a:r>
              <a:rPr lang="en-US" dirty="0">
                <a:solidFill>
                  <a:schemeClr val="bg1"/>
                </a:solidFill>
              </a:rPr>
              <a:t> de algo dada a </a:t>
            </a:r>
            <a:r>
              <a:rPr lang="en-US" dirty="0" err="1">
                <a:solidFill>
                  <a:schemeClr val="bg1"/>
                </a:solidFill>
              </a:rPr>
              <a:t>frequência</a:t>
            </a:r>
            <a:r>
              <a:rPr lang="en-US" dirty="0">
                <a:solidFill>
                  <a:schemeClr val="bg1"/>
                </a:solidFill>
              </a:rPr>
              <a:t> com que </a:t>
            </a:r>
            <a:r>
              <a:rPr lang="en-US" dirty="0" err="1">
                <a:solidFill>
                  <a:schemeClr val="bg1"/>
                </a:solidFill>
              </a:rPr>
              <a:t>é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exposta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Apelo</a:t>
            </a:r>
            <a:r>
              <a:rPr lang="en-US" b="1" dirty="0">
                <a:solidFill>
                  <a:schemeClr val="bg1"/>
                </a:solidFill>
              </a:rPr>
              <a:t> a </a:t>
            </a:r>
            <a:r>
              <a:rPr lang="en-US" b="1" dirty="0" err="1">
                <a:solidFill>
                  <a:schemeClr val="bg1"/>
                </a:solidFill>
              </a:rPr>
              <a:t>probabilidade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presumir</a:t>
            </a:r>
            <a:r>
              <a:rPr lang="en-US" dirty="0">
                <a:solidFill>
                  <a:schemeClr val="bg1"/>
                </a:solidFill>
              </a:rPr>
              <a:t> que algo </a:t>
            </a:r>
            <a:r>
              <a:rPr lang="en-US" dirty="0" err="1">
                <a:solidFill>
                  <a:schemeClr val="bg1"/>
                </a:solidFill>
              </a:rPr>
              <a:t>funciona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por</a:t>
            </a:r>
            <a:r>
              <a:rPr lang="en-US" dirty="0">
                <a:solidFill>
                  <a:schemeClr val="bg1"/>
                </a:solidFill>
              </a:rPr>
              <a:t> que </a:t>
            </a:r>
            <a:r>
              <a:rPr lang="en-US" dirty="0" err="1">
                <a:solidFill>
                  <a:schemeClr val="bg1"/>
                </a:solidFill>
              </a:rPr>
              <a:t>talvez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funcione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Apelo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à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autoridade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uso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recursos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autoridade</a:t>
            </a:r>
            <a:r>
              <a:rPr lang="en-US" dirty="0">
                <a:solidFill>
                  <a:schemeClr val="bg1"/>
                </a:solidFill>
              </a:rPr>
              <a:t> para </a:t>
            </a:r>
            <a:r>
              <a:rPr lang="en-US" dirty="0" err="1">
                <a:solidFill>
                  <a:schemeClr val="bg1"/>
                </a:solidFill>
              </a:rPr>
              <a:t>validar</a:t>
            </a:r>
            <a:r>
              <a:rPr lang="en-US" dirty="0">
                <a:solidFill>
                  <a:schemeClr val="bg1"/>
                </a:solidFill>
              </a:rPr>
              <a:t> algo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Apelo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à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pergunta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complexa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limita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resposta</a:t>
            </a:r>
            <a:r>
              <a:rPr lang="en-US" dirty="0">
                <a:solidFill>
                  <a:schemeClr val="bg1"/>
                </a:solidFill>
              </a:rPr>
              <a:t> do </a:t>
            </a:r>
            <a:r>
              <a:rPr lang="en-US" dirty="0" err="1">
                <a:solidFill>
                  <a:schemeClr val="bg1"/>
                </a:solidFill>
              </a:rPr>
              <a:t>debatedor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CA" b="1" i="1" strike="noStrike" dirty="0">
                <a:solidFill>
                  <a:schemeClr val="bg1"/>
                </a:solidFill>
                <a:effectLst/>
              </a:rPr>
              <a:t>Dicto secundum quid ad dictum simpliciter</a:t>
            </a:r>
            <a:r>
              <a:rPr lang="en-CA" b="0" i="1" strike="noStrike" dirty="0">
                <a:solidFill>
                  <a:schemeClr val="bg1"/>
                </a:solidFill>
                <a:effectLst/>
              </a:rPr>
              <a:t>: </a:t>
            </a:r>
            <a:r>
              <a:rPr lang="en-CA" b="0" i="1" strike="noStrike" dirty="0" err="1">
                <a:solidFill>
                  <a:schemeClr val="bg1"/>
                </a:solidFill>
                <a:effectLst/>
              </a:rPr>
              <a:t>exceção</a:t>
            </a:r>
            <a:r>
              <a:rPr lang="en-CA" b="0" i="0" dirty="0">
                <a:solidFill>
                  <a:schemeClr val="bg1"/>
                </a:solidFill>
                <a:effectLst/>
              </a:rPr>
              <a:t> </a:t>
            </a:r>
          </a:p>
          <a:p>
            <a:endParaRPr lang="en-CA" dirty="0">
              <a:solidFill>
                <a:schemeClr val="bg1"/>
              </a:solidFill>
            </a:endParaRPr>
          </a:p>
          <a:p>
            <a:r>
              <a:rPr lang="en-CA" b="1" i="1" dirty="0">
                <a:solidFill>
                  <a:schemeClr val="bg1"/>
                </a:solidFill>
              </a:rPr>
              <a:t>Cum hoc ergo propter hoc</a:t>
            </a:r>
            <a:r>
              <a:rPr lang="en-CA" dirty="0">
                <a:solidFill>
                  <a:schemeClr val="bg1"/>
                </a:solidFill>
              </a:rPr>
              <a:t>: antes </a:t>
            </a:r>
            <a:r>
              <a:rPr lang="en-CA" dirty="0" err="1">
                <a:solidFill>
                  <a:schemeClr val="bg1"/>
                </a:solidFill>
              </a:rPr>
              <a:t>disso</a:t>
            </a:r>
            <a:r>
              <a:rPr lang="en-CA" dirty="0">
                <a:solidFill>
                  <a:schemeClr val="bg1"/>
                </a:solidFill>
              </a:rPr>
              <a:t>, </a:t>
            </a:r>
            <a:r>
              <a:rPr lang="en-CA" dirty="0" err="1">
                <a:solidFill>
                  <a:schemeClr val="bg1"/>
                </a:solidFill>
              </a:rPr>
              <a:t>por</a:t>
            </a:r>
            <a:r>
              <a:rPr lang="en-CA" dirty="0">
                <a:solidFill>
                  <a:schemeClr val="bg1"/>
                </a:solidFill>
              </a:rPr>
              <a:t> causa </a:t>
            </a:r>
            <a:r>
              <a:rPr lang="en-CA" dirty="0" err="1">
                <a:solidFill>
                  <a:schemeClr val="bg1"/>
                </a:solidFill>
              </a:rPr>
              <a:t>disso</a:t>
            </a:r>
            <a:r>
              <a:rPr lang="en-CA" dirty="0">
                <a:solidFill>
                  <a:schemeClr val="bg1"/>
                </a:solidFill>
              </a:rPr>
              <a:t> </a:t>
            </a:r>
            <a:r>
              <a:rPr lang="en-CA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en-CA" dirty="0" err="1">
                <a:solidFill>
                  <a:schemeClr val="bg1"/>
                </a:solidFill>
                <a:sym typeface="Wingdings" pitchFamily="2" charset="2"/>
              </a:rPr>
              <a:t>correlações</a:t>
            </a:r>
            <a:endParaRPr lang="en-CA" dirty="0">
              <a:solidFill>
                <a:schemeClr val="bg1"/>
              </a:solidFill>
              <a:sym typeface="Wingdings" pitchFamily="2" charset="2"/>
            </a:endParaRPr>
          </a:p>
          <a:p>
            <a:endParaRPr lang="en-CA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CA" b="1" i="1" dirty="0">
                <a:solidFill>
                  <a:schemeClr val="bg1"/>
                </a:solidFill>
                <a:sym typeface="Wingdings" pitchFamily="2" charset="2"/>
              </a:rPr>
              <a:t>Post hoc ergo propter hoc</a:t>
            </a:r>
            <a:r>
              <a:rPr lang="en-CA" dirty="0">
                <a:solidFill>
                  <a:schemeClr val="bg1"/>
                </a:solidFill>
                <a:sym typeface="Wingdings" pitchFamily="2" charset="2"/>
              </a:rPr>
              <a:t>: </a:t>
            </a:r>
            <a:r>
              <a:rPr lang="en-CA" dirty="0" err="1">
                <a:solidFill>
                  <a:schemeClr val="bg1"/>
                </a:solidFill>
                <a:sym typeface="Wingdings" pitchFamily="2" charset="2"/>
              </a:rPr>
              <a:t>depois</a:t>
            </a:r>
            <a:r>
              <a:rPr lang="en-CA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CA" dirty="0" err="1">
                <a:solidFill>
                  <a:schemeClr val="bg1"/>
                </a:solidFill>
                <a:sym typeface="Wingdings" pitchFamily="2" charset="2"/>
              </a:rPr>
              <a:t>disso</a:t>
            </a:r>
            <a:r>
              <a:rPr lang="en-CA" dirty="0">
                <a:solidFill>
                  <a:schemeClr val="bg1"/>
                </a:solidFill>
                <a:sym typeface="Wingdings" pitchFamily="2" charset="2"/>
              </a:rPr>
              <a:t>, </a:t>
            </a:r>
            <a:r>
              <a:rPr lang="en-CA" dirty="0" err="1">
                <a:solidFill>
                  <a:schemeClr val="bg1"/>
                </a:solidFill>
                <a:sym typeface="Wingdings" pitchFamily="2" charset="2"/>
              </a:rPr>
              <a:t>por</a:t>
            </a:r>
            <a:r>
              <a:rPr lang="en-CA" dirty="0">
                <a:solidFill>
                  <a:schemeClr val="bg1"/>
                </a:solidFill>
                <a:sym typeface="Wingdings" pitchFamily="2" charset="2"/>
              </a:rPr>
              <a:t> causa </a:t>
            </a:r>
            <a:r>
              <a:rPr lang="en-CA" dirty="0" err="1">
                <a:solidFill>
                  <a:schemeClr val="bg1"/>
                </a:solidFill>
                <a:sym typeface="Wingdings" pitchFamily="2" charset="2"/>
              </a:rPr>
              <a:t>disso</a:t>
            </a:r>
            <a:r>
              <a:rPr lang="en-CA" dirty="0">
                <a:solidFill>
                  <a:schemeClr val="bg1"/>
                </a:solidFill>
                <a:sym typeface="Wingdings" pitchFamily="2" charset="2"/>
              </a:rPr>
              <a:t>  </a:t>
            </a:r>
            <a:r>
              <a:rPr lang="en-CA" dirty="0" err="1">
                <a:solidFill>
                  <a:schemeClr val="bg1"/>
                </a:solidFill>
                <a:sym typeface="Wingdings" pitchFamily="2" charset="2"/>
              </a:rPr>
              <a:t>causalidade</a:t>
            </a:r>
            <a:r>
              <a:rPr lang="en-CA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CA" dirty="0" err="1">
                <a:solidFill>
                  <a:schemeClr val="bg1"/>
                </a:solidFill>
                <a:sym typeface="Wingdings" pitchFamily="2" charset="2"/>
              </a:rPr>
              <a:t>presumida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796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4">
            <a:extLst>
              <a:ext uri="{FF2B5EF4-FFF2-40B4-BE49-F238E27FC236}">
                <a16:creationId xmlns:a16="http://schemas.microsoft.com/office/drawing/2014/main" id="{0F5CD224-F2F7-9349-9B8B-AC4373B34BB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Sobre falácias, heurísticas e vieses cognitivos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63" name="Retângulo 35">
            <a:extLst>
              <a:ext uri="{FF2B5EF4-FFF2-40B4-BE49-F238E27FC236}">
                <a16:creationId xmlns:a16="http://schemas.microsoft.com/office/drawing/2014/main" id="{9F09D864-5A8B-CC40-B41F-5E1D45EAB698}"/>
              </a:ext>
            </a:extLst>
          </p:cNvPr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52753D-38D9-C85C-D65C-9B01E4929638}"/>
              </a:ext>
            </a:extLst>
          </p:cNvPr>
          <p:cNvSpPr txBox="1"/>
          <p:nvPr/>
        </p:nvSpPr>
        <p:spPr>
          <a:xfrm>
            <a:off x="233243" y="781708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solidFill>
                  <a:srgbClr val="FFFF00"/>
                </a:solidFill>
              </a:rPr>
              <a:t>Curandeirismo</a:t>
            </a:r>
            <a:endParaRPr lang="en-US" sz="2000" i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C6FD42-B7C8-4CC4-120D-87A53A3A550C}"/>
              </a:ext>
            </a:extLst>
          </p:cNvPr>
          <p:cNvSpPr txBox="1"/>
          <p:nvPr/>
        </p:nvSpPr>
        <p:spPr>
          <a:xfrm>
            <a:off x="449012" y="2953526"/>
            <a:ext cx="82459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err="1">
                <a:solidFill>
                  <a:schemeClr val="bg1"/>
                </a:solidFill>
              </a:rPr>
              <a:t>Religião</a:t>
            </a:r>
            <a:r>
              <a:rPr lang="en-US" sz="7200" b="1" dirty="0">
                <a:solidFill>
                  <a:schemeClr val="bg1"/>
                </a:solidFill>
              </a:rPr>
              <a:t> vs. </a:t>
            </a:r>
            <a:r>
              <a:rPr lang="en-US" sz="7200" b="1" dirty="0" err="1">
                <a:solidFill>
                  <a:schemeClr val="bg1"/>
                </a:solidFill>
              </a:rPr>
              <a:t>Medicina</a:t>
            </a:r>
            <a:endParaRPr 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683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4">
            <a:extLst>
              <a:ext uri="{FF2B5EF4-FFF2-40B4-BE49-F238E27FC236}">
                <a16:creationId xmlns:a16="http://schemas.microsoft.com/office/drawing/2014/main" id="{0F5CD224-F2F7-9349-9B8B-AC4373B34BB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Sobre falácias, heurísticas e vieses cognitivos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63" name="Retângulo 35">
            <a:extLst>
              <a:ext uri="{FF2B5EF4-FFF2-40B4-BE49-F238E27FC236}">
                <a16:creationId xmlns:a16="http://schemas.microsoft.com/office/drawing/2014/main" id="{9F09D864-5A8B-CC40-B41F-5E1D45EAB698}"/>
              </a:ext>
            </a:extLst>
          </p:cNvPr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52753D-38D9-C85C-D65C-9B01E4929638}"/>
              </a:ext>
            </a:extLst>
          </p:cNvPr>
          <p:cNvSpPr txBox="1"/>
          <p:nvPr/>
        </p:nvSpPr>
        <p:spPr>
          <a:xfrm>
            <a:off x="233243" y="781708"/>
            <a:ext cx="5585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FF00"/>
                </a:solidFill>
              </a:rPr>
              <a:t>Por que as </a:t>
            </a:r>
            <a:r>
              <a:rPr lang="en-US" sz="2000" i="1" dirty="0" err="1">
                <a:solidFill>
                  <a:srgbClr val="FFFF00"/>
                </a:solidFill>
              </a:rPr>
              <a:t>pessoas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acreditam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em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coisas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estranhas</a:t>
            </a:r>
            <a:r>
              <a:rPr lang="en-US" sz="2000" i="1" dirty="0">
                <a:solidFill>
                  <a:srgbClr val="FFFF00"/>
                </a:solidFill>
              </a:rPr>
              <a:t>…</a:t>
            </a:r>
          </a:p>
        </p:txBody>
      </p:sp>
      <p:pic>
        <p:nvPicPr>
          <p:cNvPr id="6" name="Picture 5" descr="A picture containing text, book, yellow&#10;&#10;Description automatically generated">
            <a:extLst>
              <a:ext uri="{FF2B5EF4-FFF2-40B4-BE49-F238E27FC236}">
                <a16:creationId xmlns:a16="http://schemas.microsoft.com/office/drawing/2014/main" id="{93C6F62B-78B3-4DBB-6684-1F1568009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03" y="1327639"/>
            <a:ext cx="3672268" cy="5234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BBFD1D-CA78-8EEF-AB7C-31F4F109D275}"/>
              </a:ext>
            </a:extLst>
          </p:cNvPr>
          <p:cNvSpPr txBox="1"/>
          <p:nvPr/>
        </p:nvSpPr>
        <p:spPr>
          <a:xfrm>
            <a:off x="4572000" y="1829518"/>
            <a:ext cx="437478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Pela </a:t>
            </a:r>
            <a:r>
              <a:rPr lang="en-US" sz="2800" dirty="0" err="1">
                <a:solidFill>
                  <a:schemeClr val="bg1"/>
                </a:solidFill>
                <a:sym typeface="Wingdings" pitchFamily="2" charset="2"/>
              </a:rPr>
              <a:t>simplicidade</a:t>
            </a:r>
            <a:endParaRPr lang="en-US" sz="2800" dirty="0">
              <a:solidFill>
                <a:schemeClr val="bg1"/>
              </a:solidFill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US" sz="2800" dirty="0">
              <a:solidFill>
                <a:schemeClr val="bg1"/>
              </a:solidFill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sz="2800" dirty="0" err="1">
                <a:solidFill>
                  <a:schemeClr val="bg1"/>
                </a:solidFill>
                <a:sym typeface="Wingdings" pitchFamily="2" charset="2"/>
              </a:rPr>
              <a:t>Pelo</a:t>
            </a:r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800" dirty="0" err="1">
                <a:solidFill>
                  <a:schemeClr val="bg1"/>
                </a:solidFill>
                <a:sym typeface="Wingdings" pitchFamily="2" charset="2"/>
              </a:rPr>
              <a:t>nível</a:t>
            </a:r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sym typeface="Wingdings" pitchFamily="2" charset="2"/>
              </a:rPr>
              <a:t>incerteza</a:t>
            </a:r>
            <a:endParaRPr lang="en-US" sz="2800" dirty="0">
              <a:solidFill>
                <a:schemeClr val="bg1"/>
              </a:solidFill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US" sz="2800" dirty="0">
              <a:solidFill>
                <a:schemeClr val="bg1"/>
              </a:solidFill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Pela </a:t>
            </a:r>
            <a:r>
              <a:rPr lang="en-US" sz="2800" dirty="0" err="1">
                <a:solidFill>
                  <a:schemeClr val="bg1"/>
                </a:solidFill>
                <a:sym typeface="Wingdings" pitchFamily="2" charset="2"/>
              </a:rPr>
              <a:t>recompensa</a:t>
            </a:r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800" dirty="0" err="1">
                <a:solidFill>
                  <a:schemeClr val="bg1"/>
                </a:solidFill>
                <a:sym typeface="Wingdings" pitchFamily="2" charset="2"/>
              </a:rPr>
              <a:t>imediata</a:t>
            </a:r>
            <a:endParaRPr lang="en-US" sz="2800" dirty="0">
              <a:solidFill>
                <a:schemeClr val="bg1"/>
              </a:solidFill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US" sz="2800" dirty="0">
              <a:solidFill>
                <a:schemeClr val="bg1"/>
              </a:solidFill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sz="2800" dirty="0" err="1">
                <a:solidFill>
                  <a:schemeClr val="bg1"/>
                </a:solidFill>
                <a:sym typeface="Wingdings" pitchFamily="2" charset="2"/>
              </a:rPr>
              <a:t>Inteligência</a:t>
            </a:r>
            <a:endParaRPr lang="en-US" sz="2800" dirty="0">
              <a:solidFill>
                <a:schemeClr val="bg1"/>
              </a:solidFill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US" sz="2800" dirty="0">
              <a:solidFill>
                <a:schemeClr val="bg1"/>
              </a:solidFill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Por que </a:t>
            </a:r>
            <a:r>
              <a:rPr lang="en-US" sz="2800" dirty="0" err="1">
                <a:solidFill>
                  <a:schemeClr val="bg1"/>
                </a:solidFill>
                <a:sym typeface="Wingdings" pitchFamily="2" charset="2"/>
              </a:rPr>
              <a:t>querem</a:t>
            </a:r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800" dirty="0" err="1">
                <a:solidFill>
                  <a:schemeClr val="bg1"/>
                </a:solidFill>
                <a:sym typeface="Wingdings" pitchFamily="2" charset="2"/>
              </a:rPr>
              <a:t>acreditar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12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4">
            <a:extLst>
              <a:ext uri="{FF2B5EF4-FFF2-40B4-BE49-F238E27FC236}">
                <a16:creationId xmlns:a16="http://schemas.microsoft.com/office/drawing/2014/main" id="{0F5CD224-F2F7-9349-9B8B-AC4373B34BB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Sobre falácias, heurísticas e vieses cognitivos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63" name="Retângulo 35">
            <a:extLst>
              <a:ext uri="{FF2B5EF4-FFF2-40B4-BE49-F238E27FC236}">
                <a16:creationId xmlns:a16="http://schemas.microsoft.com/office/drawing/2014/main" id="{9F09D864-5A8B-CC40-B41F-5E1D45EAB698}"/>
              </a:ext>
            </a:extLst>
          </p:cNvPr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52753D-38D9-C85C-D65C-9B01E4929638}"/>
              </a:ext>
            </a:extLst>
          </p:cNvPr>
          <p:cNvSpPr txBox="1"/>
          <p:nvPr/>
        </p:nvSpPr>
        <p:spPr>
          <a:xfrm>
            <a:off x="233243" y="781708"/>
            <a:ext cx="7025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FF00"/>
                </a:solidFill>
              </a:rPr>
              <a:t>E </a:t>
            </a:r>
            <a:r>
              <a:rPr lang="en-US" sz="2000" i="1" dirty="0" err="1">
                <a:solidFill>
                  <a:srgbClr val="FFFF00"/>
                </a:solidFill>
              </a:rPr>
              <a:t>como</a:t>
            </a:r>
            <a:r>
              <a:rPr lang="en-US" sz="2000" i="1" dirty="0">
                <a:solidFill>
                  <a:srgbClr val="FFFF00"/>
                </a:solidFill>
              </a:rPr>
              <a:t> as </a:t>
            </a:r>
            <a:r>
              <a:rPr lang="en-US" sz="2000" i="1" dirty="0" err="1">
                <a:solidFill>
                  <a:srgbClr val="FFFF00"/>
                </a:solidFill>
              </a:rPr>
              <a:t>falácias</a:t>
            </a:r>
            <a:r>
              <a:rPr lang="en-US" sz="2000" i="1" dirty="0">
                <a:solidFill>
                  <a:srgbClr val="FFFF00"/>
                </a:solidFill>
              </a:rPr>
              <a:t> e </a:t>
            </a:r>
            <a:r>
              <a:rPr lang="en-US" sz="2000" i="1" dirty="0" err="1">
                <a:solidFill>
                  <a:srgbClr val="FFFF00"/>
                </a:solidFill>
              </a:rPr>
              <a:t>charlatanismos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aparecem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nas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mídias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sociais</a:t>
            </a:r>
            <a:r>
              <a:rPr lang="en-US" sz="2000" i="1" dirty="0">
                <a:solidFill>
                  <a:srgbClr val="FFFF00"/>
                </a:solidFill>
              </a:rPr>
              <a:t>?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9548FB0-50FA-4714-BA3E-ADDD1EC3D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1429" y="1380146"/>
            <a:ext cx="7341141" cy="525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33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4">
            <a:extLst>
              <a:ext uri="{FF2B5EF4-FFF2-40B4-BE49-F238E27FC236}">
                <a16:creationId xmlns:a16="http://schemas.microsoft.com/office/drawing/2014/main" id="{0F5CD224-F2F7-9349-9B8B-AC4373B34BB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Sobre falácias, heurísticas e vieses cognitivos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63" name="Retângulo 35">
            <a:extLst>
              <a:ext uri="{FF2B5EF4-FFF2-40B4-BE49-F238E27FC236}">
                <a16:creationId xmlns:a16="http://schemas.microsoft.com/office/drawing/2014/main" id="{9F09D864-5A8B-CC40-B41F-5E1D45EAB698}"/>
              </a:ext>
            </a:extLst>
          </p:cNvPr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52753D-38D9-C85C-D65C-9B01E4929638}"/>
              </a:ext>
            </a:extLst>
          </p:cNvPr>
          <p:cNvSpPr txBox="1"/>
          <p:nvPr/>
        </p:nvSpPr>
        <p:spPr>
          <a:xfrm>
            <a:off x="233243" y="781708"/>
            <a:ext cx="7025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FF00"/>
                </a:solidFill>
              </a:rPr>
              <a:t>E </a:t>
            </a:r>
            <a:r>
              <a:rPr lang="en-US" sz="2000" i="1" dirty="0" err="1">
                <a:solidFill>
                  <a:srgbClr val="FFFF00"/>
                </a:solidFill>
              </a:rPr>
              <a:t>como</a:t>
            </a:r>
            <a:r>
              <a:rPr lang="en-US" sz="2000" i="1" dirty="0">
                <a:solidFill>
                  <a:srgbClr val="FFFF00"/>
                </a:solidFill>
              </a:rPr>
              <a:t> as </a:t>
            </a:r>
            <a:r>
              <a:rPr lang="en-US" sz="2000" i="1" dirty="0" err="1">
                <a:solidFill>
                  <a:srgbClr val="FFFF00"/>
                </a:solidFill>
              </a:rPr>
              <a:t>falácias</a:t>
            </a:r>
            <a:r>
              <a:rPr lang="en-US" sz="2000" i="1" dirty="0">
                <a:solidFill>
                  <a:srgbClr val="FFFF00"/>
                </a:solidFill>
              </a:rPr>
              <a:t> e </a:t>
            </a:r>
            <a:r>
              <a:rPr lang="en-US" sz="2000" i="1" dirty="0" err="1">
                <a:solidFill>
                  <a:srgbClr val="FFFF00"/>
                </a:solidFill>
              </a:rPr>
              <a:t>charlatanismos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aparecem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nas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mídias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sociais</a:t>
            </a:r>
            <a:r>
              <a:rPr lang="en-US" sz="2000" i="1" dirty="0">
                <a:solidFill>
                  <a:srgbClr val="FFFF00"/>
                </a:solidFill>
              </a:rPr>
              <a:t>?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5A5BD61-EA54-D799-C401-68595845A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403475"/>
            <a:ext cx="9144001" cy="2302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68146B-605C-1F38-7187-767372C9AE5B}"/>
              </a:ext>
            </a:extLst>
          </p:cNvPr>
          <p:cNvSpPr txBox="1"/>
          <p:nvPr/>
        </p:nvSpPr>
        <p:spPr>
          <a:xfrm>
            <a:off x="-1" y="6488668"/>
            <a:ext cx="2610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Aiello LM et al. Nature, 2021.</a:t>
            </a:r>
          </a:p>
        </p:txBody>
      </p:sp>
    </p:spTree>
    <p:extLst>
      <p:ext uri="{BB962C8B-B14F-4D97-AF65-F5344CB8AC3E}">
        <p14:creationId xmlns:p14="http://schemas.microsoft.com/office/powerpoint/2010/main" val="2156913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4">
            <a:extLst>
              <a:ext uri="{FF2B5EF4-FFF2-40B4-BE49-F238E27FC236}">
                <a16:creationId xmlns:a16="http://schemas.microsoft.com/office/drawing/2014/main" id="{0F5CD224-F2F7-9349-9B8B-AC4373B34BB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Sobre falácias, heurísticas e vieses cognitivos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63" name="Retângulo 35">
            <a:extLst>
              <a:ext uri="{FF2B5EF4-FFF2-40B4-BE49-F238E27FC236}">
                <a16:creationId xmlns:a16="http://schemas.microsoft.com/office/drawing/2014/main" id="{9F09D864-5A8B-CC40-B41F-5E1D45EAB698}"/>
              </a:ext>
            </a:extLst>
          </p:cNvPr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52753D-38D9-C85C-D65C-9B01E4929638}"/>
              </a:ext>
            </a:extLst>
          </p:cNvPr>
          <p:cNvSpPr txBox="1"/>
          <p:nvPr/>
        </p:nvSpPr>
        <p:spPr>
          <a:xfrm>
            <a:off x="233243" y="781708"/>
            <a:ext cx="7025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FF00"/>
                </a:solidFill>
              </a:rPr>
              <a:t>E </a:t>
            </a:r>
            <a:r>
              <a:rPr lang="en-US" sz="2000" i="1" dirty="0" err="1">
                <a:solidFill>
                  <a:srgbClr val="FFFF00"/>
                </a:solidFill>
              </a:rPr>
              <a:t>como</a:t>
            </a:r>
            <a:r>
              <a:rPr lang="en-US" sz="2000" i="1" dirty="0">
                <a:solidFill>
                  <a:srgbClr val="FFFF00"/>
                </a:solidFill>
              </a:rPr>
              <a:t> as </a:t>
            </a:r>
            <a:r>
              <a:rPr lang="en-US" sz="2000" i="1" dirty="0" err="1">
                <a:solidFill>
                  <a:srgbClr val="FFFF00"/>
                </a:solidFill>
              </a:rPr>
              <a:t>falácias</a:t>
            </a:r>
            <a:r>
              <a:rPr lang="en-US" sz="2000" i="1" dirty="0">
                <a:solidFill>
                  <a:srgbClr val="FFFF00"/>
                </a:solidFill>
              </a:rPr>
              <a:t> e </a:t>
            </a:r>
            <a:r>
              <a:rPr lang="en-US" sz="2000" i="1" dirty="0" err="1">
                <a:solidFill>
                  <a:srgbClr val="FFFF00"/>
                </a:solidFill>
              </a:rPr>
              <a:t>charlatanismos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aparecem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nas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mídias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sociais</a:t>
            </a:r>
            <a:r>
              <a:rPr lang="en-US" sz="2000" i="1" dirty="0">
                <a:solidFill>
                  <a:srgbClr val="FFFF00"/>
                </a:solidFill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68146B-605C-1F38-7187-767372C9AE5B}"/>
              </a:ext>
            </a:extLst>
          </p:cNvPr>
          <p:cNvSpPr txBox="1"/>
          <p:nvPr/>
        </p:nvSpPr>
        <p:spPr>
          <a:xfrm>
            <a:off x="-1" y="6488668"/>
            <a:ext cx="2804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SBEM, 2023; Goldacre B, 2021.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AAE2E-5597-A9CD-3C36-C343A5767631}"/>
              </a:ext>
            </a:extLst>
          </p:cNvPr>
          <p:cNvSpPr txBox="1"/>
          <p:nvPr/>
        </p:nvSpPr>
        <p:spPr>
          <a:xfrm>
            <a:off x="125412" y="2711859"/>
            <a:ext cx="88931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Retórica</a:t>
            </a:r>
            <a:r>
              <a:rPr lang="en-US" sz="2800" dirty="0">
                <a:solidFill>
                  <a:schemeClr val="bg1"/>
                </a:solidFill>
              </a:rPr>
              <a:t> + </a:t>
            </a:r>
            <a:r>
              <a:rPr lang="en-US" sz="2800" dirty="0" err="1">
                <a:solidFill>
                  <a:schemeClr val="bg1"/>
                </a:solidFill>
              </a:rPr>
              <a:t>pseudotítulos</a:t>
            </a:r>
            <a:r>
              <a:rPr lang="en-US" sz="2800" dirty="0">
                <a:solidFill>
                  <a:schemeClr val="bg1"/>
                </a:solidFill>
              </a:rPr>
              <a:t> + </a:t>
            </a:r>
            <a:r>
              <a:rPr lang="en-US" sz="2800" dirty="0" err="1">
                <a:solidFill>
                  <a:schemeClr val="bg1"/>
                </a:solidFill>
              </a:rPr>
              <a:t>glamourização</a:t>
            </a:r>
            <a:r>
              <a:rPr lang="en-US" sz="2800" dirty="0">
                <a:solidFill>
                  <a:schemeClr val="bg1"/>
                </a:solidFill>
              </a:rPr>
              <a:t> + </a:t>
            </a:r>
            <a:r>
              <a:rPr lang="en-US" sz="2800" dirty="0" err="1">
                <a:solidFill>
                  <a:schemeClr val="bg1"/>
                </a:solidFill>
              </a:rPr>
              <a:t>falta</a:t>
            </a:r>
            <a:r>
              <a:rPr lang="en-US" sz="2800" dirty="0">
                <a:solidFill>
                  <a:schemeClr val="bg1"/>
                </a:solidFill>
              </a:rPr>
              <a:t> de rigor </a:t>
            </a:r>
            <a:r>
              <a:rPr lang="en-US" sz="2800" dirty="0" err="1">
                <a:solidFill>
                  <a:schemeClr val="bg1"/>
                </a:solidFill>
              </a:rPr>
              <a:t>científico</a:t>
            </a:r>
            <a:r>
              <a:rPr lang="en-US" sz="2800" dirty="0">
                <a:solidFill>
                  <a:schemeClr val="bg1"/>
                </a:solidFill>
              </a:rPr>
              <a:t> + overdiagnosis +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overtreatment + </a:t>
            </a:r>
            <a:r>
              <a:rPr lang="en-US" sz="2800" dirty="0" err="1">
                <a:solidFill>
                  <a:schemeClr val="bg1"/>
                </a:solidFill>
              </a:rPr>
              <a:t>cointervenções</a:t>
            </a:r>
            <a:r>
              <a:rPr lang="en-US" sz="2800" dirty="0">
                <a:solidFill>
                  <a:schemeClr val="bg1"/>
                </a:solidFill>
              </a:rPr>
              <a:t> + </a:t>
            </a:r>
            <a:r>
              <a:rPr lang="en-US" sz="2800" dirty="0" err="1">
                <a:solidFill>
                  <a:schemeClr val="bg1"/>
                </a:solidFill>
              </a:rPr>
              <a:t>ritualização</a:t>
            </a:r>
            <a:r>
              <a:rPr lang="en-US" sz="2800" dirty="0">
                <a:solidFill>
                  <a:schemeClr val="bg1"/>
                </a:solidFill>
              </a:rPr>
              <a:t> + </a:t>
            </a:r>
            <a:r>
              <a:rPr lang="en-US" sz="2800" dirty="0" err="1">
                <a:solidFill>
                  <a:schemeClr val="bg1"/>
                </a:solidFill>
              </a:rPr>
              <a:t>promessas</a:t>
            </a:r>
            <a:r>
              <a:rPr lang="en-US" sz="2800" dirty="0">
                <a:solidFill>
                  <a:schemeClr val="bg1"/>
                </a:solidFill>
              </a:rPr>
              <a:t> + </a:t>
            </a:r>
            <a:r>
              <a:rPr lang="en-US" sz="2800" dirty="0" err="1">
                <a:solidFill>
                  <a:schemeClr val="bg1"/>
                </a:solidFill>
              </a:rPr>
              <a:t>linguagem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apelativa</a:t>
            </a:r>
            <a:r>
              <a:rPr lang="en-US" sz="2800" dirty="0">
                <a:solidFill>
                  <a:schemeClr val="bg1"/>
                </a:solidFill>
              </a:rPr>
              <a:t> + gurus +</a:t>
            </a:r>
          </a:p>
          <a:p>
            <a:pPr algn="ctr"/>
            <a:r>
              <a:rPr lang="en-US" sz="2800" dirty="0" err="1">
                <a:solidFill>
                  <a:schemeClr val="bg1"/>
                </a:solidFill>
              </a:rPr>
              <a:t>polarização</a:t>
            </a:r>
            <a:r>
              <a:rPr lang="en-US" sz="2800" dirty="0">
                <a:solidFill>
                  <a:schemeClr val="bg1"/>
                </a:solidFill>
              </a:rPr>
              <a:t> + </a:t>
            </a:r>
            <a:r>
              <a:rPr lang="en-US" sz="2800" dirty="0" err="1">
                <a:solidFill>
                  <a:schemeClr val="bg1"/>
                </a:solidFill>
              </a:rPr>
              <a:t>incriticabilidade</a:t>
            </a:r>
            <a:r>
              <a:rPr lang="en-US" sz="2800" dirty="0">
                <a:solidFill>
                  <a:schemeClr val="bg1"/>
                </a:solidFill>
              </a:rPr>
              <a:t> + </a:t>
            </a:r>
            <a:r>
              <a:rPr lang="en-US" sz="2800" dirty="0" err="1">
                <a:solidFill>
                  <a:schemeClr val="bg1"/>
                </a:solidFill>
              </a:rPr>
              <a:t>intangibilidade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01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4">
            <a:extLst>
              <a:ext uri="{FF2B5EF4-FFF2-40B4-BE49-F238E27FC236}">
                <a16:creationId xmlns:a16="http://schemas.microsoft.com/office/drawing/2014/main" id="{5185AC75-0FFB-B145-861D-F785057A1E22}"/>
              </a:ext>
            </a:extLst>
          </p:cNvPr>
          <p:cNvSpPr txBox="1">
            <a:spLocks noChangeArrowheads="1"/>
          </p:cNvSpPr>
          <p:nvPr/>
        </p:nvSpPr>
        <p:spPr>
          <a:xfrm>
            <a:off x="181928" y="411131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6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Desbancando as falácias nas mídias sociais...</a:t>
            </a:r>
            <a:endParaRPr lang="en-US" altLang="en-US" sz="36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44" name="Retângulo 35">
            <a:extLst>
              <a:ext uri="{FF2B5EF4-FFF2-40B4-BE49-F238E27FC236}">
                <a16:creationId xmlns:a16="http://schemas.microsoft.com/office/drawing/2014/main" id="{74279240-3FBF-9A42-9EF1-71BB9091F6CA}"/>
              </a:ext>
            </a:extLst>
          </p:cNvPr>
          <p:cNvSpPr/>
          <p:nvPr/>
        </p:nvSpPr>
        <p:spPr bwMode="auto">
          <a:xfrm>
            <a:off x="290604" y="126803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44EA39-D452-58AA-EB57-13BB24CD1DF0}"/>
              </a:ext>
            </a:extLst>
          </p:cNvPr>
          <p:cNvSpPr txBox="1"/>
          <p:nvPr/>
        </p:nvSpPr>
        <p:spPr>
          <a:xfrm>
            <a:off x="307113" y="2692355"/>
            <a:ext cx="25604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FF00"/>
                </a:solidFill>
              </a:rPr>
              <a:t>Problemas</a:t>
            </a:r>
            <a:r>
              <a:rPr lang="en-US" sz="4000" b="1" dirty="0">
                <a:solidFill>
                  <a:srgbClr val="FFFF00"/>
                </a:solidFill>
              </a:rPr>
              <a:t> </a:t>
            </a:r>
          </a:p>
          <a:p>
            <a:pPr algn="ctr"/>
            <a:r>
              <a:rPr lang="en-US" sz="4000" b="1" dirty="0" err="1">
                <a:solidFill>
                  <a:srgbClr val="FFFF00"/>
                </a:solidFill>
              </a:rPr>
              <a:t>Complexos</a:t>
            </a:r>
            <a:endParaRPr lang="en-US" sz="4000" b="1" dirty="0">
              <a:solidFill>
                <a:srgbClr val="FFFF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CE4BB5-96E3-7446-B9DA-EA7177DD8849}"/>
              </a:ext>
            </a:extLst>
          </p:cNvPr>
          <p:cNvCxnSpPr>
            <a:cxnSpLocks/>
          </p:cNvCxnSpPr>
          <p:nvPr/>
        </p:nvCxnSpPr>
        <p:spPr>
          <a:xfrm>
            <a:off x="2941427" y="3357456"/>
            <a:ext cx="3261147" cy="0"/>
          </a:xfrm>
          <a:prstGeom prst="line">
            <a:avLst/>
          </a:prstGeom>
          <a:ln w="41275">
            <a:solidFill>
              <a:srgbClr val="FF2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2B30F5D-70B8-6A9E-0237-4B80A0A68A9E}"/>
              </a:ext>
            </a:extLst>
          </p:cNvPr>
          <p:cNvSpPr txBox="1"/>
          <p:nvPr/>
        </p:nvSpPr>
        <p:spPr>
          <a:xfrm>
            <a:off x="6332291" y="2953966"/>
            <a:ext cx="2448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FF00"/>
                </a:solidFill>
              </a:rPr>
              <a:t>Vulnerável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B43F99-FFB1-7740-B810-239648C1FD20}"/>
              </a:ext>
            </a:extLst>
          </p:cNvPr>
          <p:cNvSpPr txBox="1"/>
          <p:nvPr/>
        </p:nvSpPr>
        <p:spPr>
          <a:xfrm>
            <a:off x="2904493" y="2768235"/>
            <a:ext cx="3335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Soluções</a:t>
            </a:r>
            <a:r>
              <a:rPr lang="en-US" sz="3200" b="1" dirty="0">
                <a:solidFill>
                  <a:schemeClr val="bg1"/>
                </a:solidFill>
              </a:rPr>
              <a:t> simples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CA12BF-38AF-D6AA-A7BF-4DDC57181500}"/>
              </a:ext>
            </a:extLst>
          </p:cNvPr>
          <p:cNvSpPr txBox="1"/>
          <p:nvPr/>
        </p:nvSpPr>
        <p:spPr>
          <a:xfrm>
            <a:off x="-55418" y="4966396"/>
            <a:ext cx="92548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I’m sorry. </a:t>
            </a:r>
            <a:r>
              <a:rPr lang="en-US" sz="3600" b="1" dirty="0" err="1">
                <a:solidFill>
                  <a:schemeClr val="bg1"/>
                </a:solidFill>
              </a:rPr>
              <a:t>Desculpem</a:t>
            </a:r>
            <a:r>
              <a:rPr lang="en-US" sz="3600" b="1" dirty="0">
                <a:solidFill>
                  <a:schemeClr val="bg1"/>
                </a:solidFill>
              </a:rPr>
              <a:t> se </a:t>
            </a:r>
            <a:r>
              <a:rPr lang="en-US" sz="3600" b="1" dirty="0" err="1">
                <a:solidFill>
                  <a:schemeClr val="bg1"/>
                </a:solidFill>
              </a:rPr>
              <a:t>não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entreguei</a:t>
            </a:r>
            <a:r>
              <a:rPr lang="en-US" sz="3600" b="1" dirty="0">
                <a:solidFill>
                  <a:schemeClr val="bg1"/>
                </a:solidFill>
              </a:rPr>
              <a:t> a </a:t>
            </a:r>
            <a:r>
              <a:rPr lang="en-US" sz="3600" b="1" dirty="0" err="1">
                <a:solidFill>
                  <a:schemeClr val="bg1"/>
                </a:solidFill>
              </a:rPr>
              <a:t>solução</a:t>
            </a:r>
            <a:r>
              <a:rPr lang="en-US" sz="3600" b="1" dirty="0">
                <a:solidFill>
                  <a:schemeClr val="bg1"/>
                </a:solidFill>
              </a:rPr>
              <a:t>. Mas </a:t>
            </a:r>
            <a:r>
              <a:rPr lang="en-US" sz="3600" b="1" dirty="0" err="1">
                <a:solidFill>
                  <a:schemeClr val="bg1"/>
                </a:solidFill>
              </a:rPr>
              <a:t>é</a:t>
            </a:r>
            <a:r>
              <a:rPr lang="en-US" sz="3600" b="1" dirty="0">
                <a:solidFill>
                  <a:schemeClr val="bg1"/>
                </a:solidFill>
              </a:rPr>
              <a:t> um </a:t>
            </a:r>
            <a:r>
              <a:rPr lang="en-US" sz="3600" b="1" dirty="0" err="1">
                <a:solidFill>
                  <a:schemeClr val="bg1"/>
                </a:solidFill>
              </a:rPr>
              <a:t>problema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complexo</a:t>
            </a:r>
            <a:r>
              <a:rPr lang="en-US" sz="3600" b="1" dirty="0">
                <a:solidFill>
                  <a:schemeClr val="bg1"/>
                </a:solidFill>
              </a:rPr>
              <a:t>, </a:t>
            </a:r>
            <a:r>
              <a:rPr lang="en-US" sz="3600" b="1" dirty="0" err="1">
                <a:solidFill>
                  <a:schemeClr val="bg1"/>
                </a:solidFill>
              </a:rPr>
              <a:t>somos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vulneráveis</a:t>
            </a:r>
            <a:r>
              <a:rPr lang="en-US" sz="3600" b="1" dirty="0">
                <a:solidFill>
                  <a:schemeClr val="bg1"/>
                </a:solidFill>
              </a:rPr>
              <a:t>, e a </a:t>
            </a:r>
            <a:r>
              <a:rPr lang="en-US" sz="3600" b="1" dirty="0" err="1">
                <a:solidFill>
                  <a:schemeClr val="bg1"/>
                </a:solidFill>
              </a:rPr>
              <a:t>solução</a:t>
            </a:r>
            <a:r>
              <a:rPr lang="en-US" sz="3600" b="1" dirty="0">
                <a:solidFill>
                  <a:schemeClr val="bg1"/>
                </a:solidFill>
              </a:rPr>
              <a:t> NÃO </a:t>
            </a:r>
            <a:r>
              <a:rPr lang="en-US" sz="3600" b="1" dirty="0" err="1">
                <a:solidFill>
                  <a:schemeClr val="bg1"/>
                </a:solidFill>
              </a:rPr>
              <a:t>é</a:t>
            </a:r>
            <a:r>
              <a:rPr lang="en-US" sz="3600" b="1" dirty="0">
                <a:solidFill>
                  <a:schemeClr val="bg1"/>
                </a:solidFill>
              </a:rPr>
              <a:t> simples.</a:t>
            </a:r>
          </a:p>
        </p:txBody>
      </p:sp>
    </p:spTree>
    <p:extLst>
      <p:ext uri="{BB962C8B-B14F-4D97-AF65-F5344CB8AC3E}">
        <p14:creationId xmlns:p14="http://schemas.microsoft.com/office/powerpoint/2010/main" val="3597140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-15976" y="0"/>
            <a:ext cx="9317039" cy="243143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2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Universidade Federal do Rio Grande do Sul</a:t>
            </a:r>
          </a:p>
          <a:p>
            <a:pPr algn="ctr">
              <a:defRPr/>
            </a:pPr>
            <a:endParaRPr lang="pt-BR" sz="3200" b="1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  <a:p>
            <a:pPr algn="ctr">
              <a:defRPr/>
            </a:pPr>
            <a:r>
              <a:rPr lang="pt-BR" sz="32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Faculdade de Medicina</a:t>
            </a:r>
          </a:p>
          <a:p>
            <a:pPr algn="ctr">
              <a:defRPr/>
            </a:pPr>
            <a:endParaRPr lang="pt-BR" sz="3200" b="1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  <a:p>
            <a:pPr algn="ctr">
              <a:defRPr/>
            </a:pPr>
            <a:r>
              <a:rPr lang="pt-BR" sz="2400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PPG Cardiologia e Ciências Cardiovasculares| PPG Epidemiologia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-445168" y="5889779"/>
            <a:ext cx="9841831" cy="8839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ângulo 3"/>
          <p:cNvSpPr/>
          <p:nvPr/>
        </p:nvSpPr>
        <p:spPr>
          <a:xfrm flipV="1">
            <a:off x="-373917" y="2353515"/>
            <a:ext cx="10032920" cy="4571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14" name="CaixaDeTexto 13"/>
          <p:cNvSpPr txBox="1"/>
          <p:nvPr/>
        </p:nvSpPr>
        <p:spPr>
          <a:xfrm>
            <a:off x="-12404" y="2391599"/>
            <a:ext cx="91564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pt-BR" sz="48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Desbancando as falácias nas mídias sociais</a:t>
            </a:r>
          </a:p>
          <a:p>
            <a:pPr algn="ctr" eaLnBrk="1" hangingPunct="1">
              <a:defRPr/>
            </a:pPr>
            <a:r>
              <a:rPr lang="pt-BR" sz="24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Um pouco além do ovo, soro </a:t>
            </a:r>
            <a:r>
              <a:rPr lang="pt-BR" sz="2400" i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hipervitamínico</a:t>
            </a:r>
            <a:r>
              <a:rPr lang="pt-BR" sz="24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e outros devaneios</a:t>
            </a:r>
          </a:p>
        </p:txBody>
      </p:sp>
      <p:pic>
        <p:nvPicPr>
          <p:cNvPr id="15" name="Imagem 6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92" y="6056479"/>
            <a:ext cx="666954" cy="55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m 18"/>
          <p:cNvPicPr/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9" t="1" r="13522" b="7343"/>
          <a:stretch/>
        </p:blipFill>
        <p:spPr bwMode="auto">
          <a:xfrm>
            <a:off x="4962064" y="6102532"/>
            <a:ext cx="1090146" cy="4584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 descr="CAR 00097 ENSAIO CLÍNICO RANDOMIZADO SÚMULA OBJETIVOS:">
            <a:extLst>
              <a:ext uri="{FF2B5EF4-FFF2-40B4-BE49-F238E27FC236}">
                <a16:creationId xmlns:a16="http://schemas.microsoft.com/office/drawing/2014/main" id="{059DC410-D2AA-73F9-B393-46BD4DF32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5" t="5072" r="15602" b="11439"/>
          <a:stretch/>
        </p:blipFill>
        <p:spPr bwMode="auto">
          <a:xfrm>
            <a:off x="2369144" y="5920228"/>
            <a:ext cx="843532" cy="82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PGEPI | UFRGS – Programa de Pós-Graduação em Epidemiologia">
            <a:extLst>
              <a:ext uri="{FF2B5EF4-FFF2-40B4-BE49-F238E27FC236}">
                <a16:creationId xmlns:a16="http://schemas.microsoft.com/office/drawing/2014/main" id="{7F1D755C-4CCC-8C93-6280-15E9B566B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899" y="6153782"/>
            <a:ext cx="1291419" cy="45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X Atlas da International Diabetes Federation – Sociedade Brasileira de  Diabetes – Profissional">
            <a:extLst>
              <a:ext uri="{FF2B5EF4-FFF2-40B4-BE49-F238E27FC236}">
                <a16:creationId xmlns:a16="http://schemas.microsoft.com/office/drawing/2014/main" id="{C8C057CD-7DB2-C260-C65A-BE016930C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96" y="6072885"/>
            <a:ext cx="1777228" cy="4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stitute for Health Metrics and Evaluation (IHME) (@IHME_UW) / Twitter">
            <a:extLst>
              <a:ext uri="{FF2B5EF4-FFF2-40B4-BE49-F238E27FC236}">
                <a16:creationId xmlns:a16="http://schemas.microsoft.com/office/drawing/2014/main" id="{9DA9FB08-F83A-FB81-2A4E-39F263FB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39538" y="6029818"/>
            <a:ext cx="593436" cy="59343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674B67-16AA-BCAD-05D4-701147BFD39B}"/>
              </a:ext>
            </a:extLst>
          </p:cNvPr>
          <p:cNvSpPr txBox="1"/>
          <p:nvPr/>
        </p:nvSpPr>
        <p:spPr>
          <a:xfrm>
            <a:off x="3322488" y="4466568"/>
            <a:ext cx="2552365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Lucas Helal</a:t>
            </a:r>
          </a:p>
          <a:p>
            <a:r>
              <a:rPr lang="en-US" sz="1400" dirty="0">
                <a:solidFill>
                  <a:schemeClr val="bg2"/>
                </a:solidFill>
              </a:rPr>
              <a:t>ORCID: </a:t>
            </a:r>
            <a:r>
              <a:rPr lang="en-CA" sz="1400" dirty="0">
                <a:solidFill>
                  <a:schemeClr val="bg2"/>
                </a:solidFill>
              </a:rPr>
              <a:t>0000-0002-6900-7185</a:t>
            </a:r>
          </a:p>
          <a:p>
            <a:r>
              <a:rPr lang="en-US" sz="1400" dirty="0" err="1">
                <a:solidFill>
                  <a:schemeClr val="bg2"/>
                </a:solidFill>
              </a:rPr>
              <a:t>lucas.helal@ufrgs.br</a:t>
            </a:r>
            <a:endParaRPr lang="en-US" sz="1400" dirty="0">
              <a:solidFill>
                <a:schemeClr val="bg2"/>
              </a:solidFill>
            </a:endParaRPr>
          </a:p>
          <a:p>
            <a:r>
              <a:rPr lang="en-US" sz="1400" dirty="0" err="1">
                <a:solidFill>
                  <a:schemeClr val="bg2"/>
                </a:solidFill>
              </a:rPr>
              <a:t>github.com</a:t>
            </a:r>
            <a:r>
              <a:rPr lang="en-US" sz="1400" dirty="0">
                <a:solidFill>
                  <a:schemeClr val="bg2"/>
                </a:solidFill>
              </a:rPr>
              <a:t>/lhelal1/git-remote-2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3" name="Imagem 8">
            <a:extLst>
              <a:ext uri="{FF2B5EF4-FFF2-40B4-BE49-F238E27FC236}">
                <a16:creationId xmlns:a16="http://schemas.microsoft.com/office/drawing/2014/main" id="{41439958-CCFE-68B5-08F0-D9AA6C55CA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265" y="4359280"/>
            <a:ext cx="1388479" cy="1388479"/>
          </a:xfrm>
          <a:prstGeom prst="rect">
            <a:avLst/>
          </a:prstGeom>
        </p:spPr>
      </p:pic>
      <p:pic>
        <p:nvPicPr>
          <p:cNvPr id="18" name="Imagem 9">
            <a:extLst>
              <a:ext uri="{FF2B5EF4-FFF2-40B4-BE49-F238E27FC236}">
                <a16:creationId xmlns:a16="http://schemas.microsoft.com/office/drawing/2014/main" id="{CB73BC4C-E151-E6A3-918D-64B45C8C3D1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280" r="1157" b="13365"/>
          <a:stretch/>
        </p:blipFill>
        <p:spPr>
          <a:xfrm>
            <a:off x="1830013" y="4316951"/>
            <a:ext cx="1382663" cy="1412157"/>
          </a:xfrm>
          <a:prstGeom prst="ellipse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65431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Potenciais Conflitos de Interesses e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Disclosures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233243" y="746559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BB6C0-EBB5-E9AB-217B-5EBE730DDE63}"/>
              </a:ext>
            </a:extLst>
          </p:cNvPr>
          <p:cNvSpPr txBox="1"/>
          <p:nvPr/>
        </p:nvSpPr>
        <p:spPr>
          <a:xfrm>
            <a:off x="105874" y="2507672"/>
            <a:ext cx="893225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FFFF00"/>
                </a:solidFill>
              </a:rPr>
              <a:t>Nenhum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conflito</a:t>
            </a:r>
            <a:r>
              <a:rPr lang="en-US" sz="3200" dirty="0">
                <a:solidFill>
                  <a:srgbClr val="FFFF00"/>
                </a:solidFill>
              </a:rPr>
              <a:t> de interesses </a:t>
            </a:r>
            <a:r>
              <a:rPr lang="en-US" sz="3200" dirty="0" err="1">
                <a:solidFill>
                  <a:srgbClr val="FFFF00"/>
                </a:solidFill>
              </a:rPr>
              <a:t>financeiros</a:t>
            </a:r>
            <a:r>
              <a:rPr lang="en-US" sz="3200" dirty="0">
                <a:solidFill>
                  <a:srgbClr val="FFFF00"/>
                </a:solidFill>
              </a:rPr>
              <a:t> a </a:t>
            </a:r>
            <a:r>
              <a:rPr lang="en-US" sz="3200" dirty="0" err="1">
                <a:solidFill>
                  <a:srgbClr val="FFFF00"/>
                </a:solidFill>
              </a:rPr>
              <a:t>declarar</a:t>
            </a:r>
            <a:endParaRPr lang="en-US" sz="3200" dirty="0">
              <a:solidFill>
                <a:srgbClr val="FFFF00"/>
              </a:solidFill>
            </a:endParaRPr>
          </a:p>
          <a:p>
            <a:pPr algn="ctr"/>
            <a:endParaRPr lang="en-US" sz="3200" dirty="0">
              <a:solidFill>
                <a:srgbClr val="FFFF00"/>
              </a:solidFill>
            </a:endParaRPr>
          </a:p>
          <a:p>
            <a:pPr algn="ctr"/>
            <a:endParaRPr lang="en-US" sz="3200" dirty="0">
              <a:solidFill>
                <a:srgbClr val="FFFF00"/>
              </a:solidFill>
            </a:endParaRPr>
          </a:p>
          <a:p>
            <a:pPr algn="ctr"/>
            <a:r>
              <a:rPr lang="en-US" sz="3200" dirty="0" err="1">
                <a:solidFill>
                  <a:srgbClr val="FFFF00"/>
                </a:solidFill>
              </a:rPr>
              <a:t>Conflitos</a:t>
            </a:r>
            <a:r>
              <a:rPr lang="en-US" sz="3200" dirty="0">
                <a:solidFill>
                  <a:srgbClr val="FFFF00"/>
                </a:solidFill>
              </a:rPr>
              <a:t> de interesses </a:t>
            </a:r>
            <a:r>
              <a:rPr lang="en-US" sz="3200" dirty="0" err="1">
                <a:solidFill>
                  <a:srgbClr val="FFFF00"/>
                </a:solidFill>
              </a:rPr>
              <a:t>não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financeiros</a:t>
            </a:r>
            <a:endParaRPr lang="en-US" sz="3200" dirty="0">
              <a:solidFill>
                <a:srgbClr val="FFFF00"/>
              </a:solidFill>
            </a:endParaRPr>
          </a:p>
          <a:p>
            <a:pPr algn="ctr"/>
            <a:endParaRPr lang="en-US" sz="3200" dirty="0">
              <a:solidFill>
                <a:srgbClr val="FFFF00"/>
              </a:solidFill>
            </a:endParaRPr>
          </a:p>
          <a:p>
            <a:pPr algn="ctr"/>
            <a:r>
              <a:rPr lang="en-US" sz="3200" dirty="0">
                <a:solidFill>
                  <a:srgbClr val="FFFF00"/>
                </a:solidFill>
              </a:rPr>
              <a:t>CC BY 4.0 </a:t>
            </a:r>
          </a:p>
        </p:txBody>
      </p:sp>
    </p:spTree>
    <p:extLst>
      <p:ext uri="{BB962C8B-B14F-4D97-AF65-F5344CB8AC3E}">
        <p14:creationId xmlns:p14="http://schemas.microsoft.com/office/powerpoint/2010/main" val="1860632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-15977" y="183030"/>
            <a:ext cx="9317039" cy="19389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2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Universidade Federal do Rio Grande do Sul</a:t>
            </a:r>
          </a:p>
          <a:p>
            <a:pPr algn="ctr">
              <a:defRPr/>
            </a:pPr>
            <a:r>
              <a:rPr lang="pt-BR" sz="32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Faculdade de Medicina</a:t>
            </a:r>
          </a:p>
          <a:p>
            <a:pPr algn="ctr">
              <a:defRPr/>
            </a:pPr>
            <a:endParaRPr lang="pt-BR" sz="3200" b="1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  <a:p>
            <a:pPr algn="ctr">
              <a:defRPr/>
            </a:pPr>
            <a:r>
              <a:rPr lang="pt-BR" sz="2400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PPG Cardiologia e Ciências Cardiovasculares| PPG Epidemiologia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-445168" y="5889779"/>
            <a:ext cx="9841831" cy="8839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ângulo 3"/>
          <p:cNvSpPr/>
          <p:nvPr/>
        </p:nvSpPr>
        <p:spPr>
          <a:xfrm flipV="1">
            <a:off x="-373917" y="2353515"/>
            <a:ext cx="10032920" cy="4571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14" name="CaixaDeTexto 13"/>
          <p:cNvSpPr txBox="1"/>
          <p:nvPr/>
        </p:nvSpPr>
        <p:spPr>
          <a:xfrm>
            <a:off x="75565" y="2494907"/>
            <a:ext cx="899287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pt-BR" sz="36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Desafios da ciência cardiovascular relacionadas ao estilo de vida</a:t>
            </a:r>
          </a:p>
          <a:p>
            <a:pPr algn="ctr" eaLnBrk="1" hangingPunct="1">
              <a:defRPr/>
            </a:pPr>
            <a:r>
              <a:rPr lang="pt-BR" sz="28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Reflexões com dois grandes amigos na mesa</a:t>
            </a:r>
          </a:p>
        </p:txBody>
      </p:sp>
      <p:pic>
        <p:nvPicPr>
          <p:cNvPr id="15" name="Imagem 6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92" y="6056479"/>
            <a:ext cx="666954" cy="55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m 18"/>
          <p:cNvPicPr/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9" t="1" r="13522" b="7343"/>
          <a:stretch/>
        </p:blipFill>
        <p:spPr bwMode="auto">
          <a:xfrm>
            <a:off x="4962064" y="6102532"/>
            <a:ext cx="1090146" cy="4584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 descr="CAR 00097 ENSAIO CLÍNICO RANDOMIZADO SÚMULA OBJETIVOS:">
            <a:extLst>
              <a:ext uri="{FF2B5EF4-FFF2-40B4-BE49-F238E27FC236}">
                <a16:creationId xmlns:a16="http://schemas.microsoft.com/office/drawing/2014/main" id="{059DC410-D2AA-73F9-B393-46BD4DF32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5" t="5072" r="15602" b="11439"/>
          <a:stretch/>
        </p:blipFill>
        <p:spPr bwMode="auto">
          <a:xfrm>
            <a:off x="2369144" y="5920228"/>
            <a:ext cx="843532" cy="82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PGEPI | UFRGS – Programa de Pós-Graduação em Epidemiologia">
            <a:extLst>
              <a:ext uri="{FF2B5EF4-FFF2-40B4-BE49-F238E27FC236}">
                <a16:creationId xmlns:a16="http://schemas.microsoft.com/office/drawing/2014/main" id="{7F1D755C-4CCC-8C93-6280-15E9B566B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899" y="6153782"/>
            <a:ext cx="1291419" cy="45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X Atlas da International Diabetes Federation – Sociedade Brasileira de  Diabetes – Profissional">
            <a:extLst>
              <a:ext uri="{FF2B5EF4-FFF2-40B4-BE49-F238E27FC236}">
                <a16:creationId xmlns:a16="http://schemas.microsoft.com/office/drawing/2014/main" id="{C8C057CD-7DB2-C260-C65A-BE016930C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96" y="6072885"/>
            <a:ext cx="1777228" cy="4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stitute for Health Metrics and Evaluation (IHME) (@IHME_UW) / Twitter">
            <a:extLst>
              <a:ext uri="{FF2B5EF4-FFF2-40B4-BE49-F238E27FC236}">
                <a16:creationId xmlns:a16="http://schemas.microsoft.com/office/drawing/2014/main" id="{9DA9FB08-F83A-FB81-2A4E-39F263FB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39538" y="6029818"/>
            <a:ext cx="593436" cy="59343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079D6-61E3-18CA-3985-5C831B5AEBEA}"/>
              </a:ext>
            </a:extLst>
          </p:cNvPr>
          <p:cNvSpPr txBox="1"/>
          <p:nvPr/>
        </p:nvSpPr>
        <p:spPr>
          <a:xfrm>
            <a:off x="3322488" y="4466568"/>
            <a:ext cx="2552365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Lucas Helal</a:t>
            </a:r>
          </a:p>
          <a:p>
            <a:r>
              <a:rPr lang="en-US" sz="1400" dirty="0">
                <a:solidFill>
                  <a:schemeClr val="bg2"/>
                </a:solidFill>
              </a:rPr>
              <a:t>ORCID: </a:t>
            </a:r>
            <a:r>
              <a:rPr lang="en-CA" sz="1400" dirty="0">
                <a:solidFill>
                  <a:schemeClr val="bg2"/>
                </a:solidFill>
              </a:rPr>
              <a:t>0000-0002-6900-7185</a:t>
            </a:r>
          </a:p>
          <a:p>
            <a:r>
              <a:rPr lang="en-US" sz="1400" dirty="0" err="1">
                <a:solidFill>
                  <a:schemeClr val="bg2"/>
                </a:solidFill>
              </a:rPr>
              <a:t>lucas.helal@ufrgs.br</a:t>
            </a:r>
            <a:endParaRPr lang="en-US" sz="1400" dirty="0">
              <a:solidFill>
                <a:schemeClr val="bg2"/>
              </a:solidFill>
            </a:endParaRPr>
          </a:p>
          <a:p>
            <a:r>
              <a:rPr lang="en-US" sz="1400" dirty="0" err="1">
                <a:solidFill>
                  <a:schemeClr val="bg2"/>
                </a:solidFill>
              </a:rPr>
              <a:t>github.com</a:t>
            </a:r>
            <a:r>
              <a:rPr lang="en-US" sz="1400" dirty="0">
                <a:solidFill>
                  <a:schemeClr val="bg2"/>
                </a:solidFill>
              </a:rPr>
              <a:t>/lhelal1/git-remote-2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Imagem 8">
            <a:extLst>
              <a:ext uri="{FF2B5EF4-FFF2-40B4-BE49-F238E27FC236}">
                <a16:creationId xmlns:a16="http://schemas.microsoft.com/office/drawing/2014/main" id="{77DF7FEF-4158-51D2-DCFF-A8F19DD74D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265" y="4359280"/>
            <a:ext cx="1388479" cy="1388479"/>
          </a:xfrm>
          <a:prstGeom prst="rect">
            <a:avLst/>
          </a:prstGeom>
        </p:spPr>
      </p:pic>
      <p:pic>
        <p:nvPicPr>
          <p:cNvPr id="11" name="Imagem 9">
            <a:extLst>
              <a:ext uri="{FF2B5EF4-FFF2-40B4-BE49-F238E27FC236}">
                <a16:creationId xmlns:a16="http://schemas.microsoft.com/office/drawing/2014/main" id="{FDE449EE-EB91-90AB-3A22-7C5EE2A733E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280" r="1157" b="13365"/>
          <a:stretch/>
        </p:blipFill>
        <p:spPr>
          <a:xfrm>
            <a:off x="1830013" y="4316951"/>
            <a:ext cx="1382663" cy="1412157"/>
          </a:xfrm>
          <a:prstGeom prst="ellipse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20309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Potenciais Conflitos de Interesses e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Disclosures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233243" y="746559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9BB6C0-EBB5-E9AB-217B-5EBE730DDE63}"/>
              </a:ext>
            </a:extLst>
          </p:cNvPr>
          <p:cNvSpPr txBox="1"/>
          <p:nvPr/>
        </p:nvSpPr>
        <p:spPr>
          <a:xfrm>
            <a:off x="105874" y="2507672"/>
            <a:ext cx="893225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>
                <a:solidFill>
                  <a:srgbClr val="FFFF00"/>
                </a:solidFill>
              </a:rPr>
              <a:t>Nenhum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conflito</a:t>
            </a:r>
            <a:r>
              <a:rPr lang="en-US" sz="3200" dirty="0">
                <a:solidFill>
                  <a:srgbClr val="FFFF00"/>
                </a:solidFill>
              </a:rPr>
              <a:t> de interesses </a:t>
            </a:r>
            <a:r>
              <a:rPr lang="en-US" sz="3200" dirty="0" err="1">
                <a:solidFill>
                  <a:srgbClr val="FFFF00"/>
                </a:solidFill>
              </a:rPr>
              <a:t>financeiros</a:t>
            </a:r>
            <a:r>
              <a:rPr lang="en-US" sz="3200" dirty="0">
                <a:solidFill>
                  <a:srgbClr val="FFFF00"/>
                </a:solidFill>
              </a:rPr>
              <a:t> a </a:t>
            </a:r>
            <a:r>
              <a:rPr lang="en-US" sz="3200" dirty="0" err="1">
                <a:solidFill>
                  <a:srgbClr val="FFFF00"/>
                </a:solidFill>
              </a:rPr>
              <a:t>declarar</a:t>
            </a:r>
            <a:endParaRPr lang="en-US" sz="3200" dirty="0">
              <a:solidFill>
                <a:srgbClr val="FFFF00"/>
              </a:solidFill>
            </a:endParaRPr>
          </a:p>
          <a:p>
            <a:pPr algn="ctr"/>
            <a:endParaRPr lang="en-US" sz="3200" dirty="0">
              <a:solidFill>
                <a:srgbClr val="FFFF00"/>
              </a:solidFill>
            </a:endParaRPr>
          </a:p>
          <a:p>
            <a:pPr algn="ctr"/>
            <a:endParaRPr lang="en-US" sz="3200" dirty="0">
              <a:solidFill>
                <a:srgbClr val="FFFF00"/>
              </a:solidFill>
            </a:endParaRPr>
          </a:p>
          <a:p>
            <a:pPr algn="ctr"/>
            <a:r>
              <a:rPr lang="en-US" sz="3200" dirty="0" err="1">
                <a:solidFill>
                  <a:srgbClr val="FFFF00"/>
                </a:solidFill>
              </a:rPr>
              <a:t>Conflitos</a:t>
            </a:r>
            <a:r>
              <a:rPr lang="en-US" sz="3200" dirty="0">
                <a:solidFill>
                  <a:srgbClr val="FFFF00"/>
                </a:solidFill>
              </a:rPr>
              <a:t> de interesses </a:t>
            </a:r>
            <a:r>
              <a:rPr lang="en-US" sz="3200" dirty="0" err="1">
                <a:solidFill>
                  <a:srgbClr val="FFFF00"/>
                </a:solidFill>
              </a:rPr>
              <a:t>não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financeiros</a:t>
            </a:r>
            <a:endParaRPr lang="en-US" sz="3200" dirty="0">
              <a:solidFill>
                <a:srgbClr val="FFFF00"/>
              </a:solidFill>
            </a:endParaRPr>
          </a:p>
          <a:p>
            <a:pPr algn="ctr"/>
            <a:endParaRPr lang="en-US" sz="3200" dirty="0">
              <a:solidFill>
                <a:srgbClr val="FFFF00"/>
              </a:solidFill>
            </a:endParaRPr>
          </a:p>
          <a:p>
            <a:pPr algn="ctr"/>
            <a:r>
              <a:rPr lang="en-US" sz="3200" dirty="0">
                <a:solidFill>
                  <a:srgbClr val="FFFF00"/>
                </a:solidFill>
              </a:rPr>
              <a:t>CC BY 4.0 </a:t>
            </a:r>
          </a:p>
        </p:txBody>
      </p:sp>
    </p:spTree>
    <p:extLst>
      <p:ext uri="{BB962C8B-B14F-4D97-AF65-F5344CB8AC3E}">
        <p14:creationId xmlns:p14="http://schemas.microsoft.com/office/powerpoint/2010/main" val="350328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4">
            <a:extLst>
              <a:ext uri="{FF2B5EF4-FFF2-40B4-BE49-F238E27FC236}">
                <a16:creationId xmlns:a16="http://schemas.microsoft.com/office/drawing/2014/main" id="{0F5CD224-F2F7-9349-9B8B-AC4373B34BB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Inferência causal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63" name="Retângulo 35">
            <a:extLst>
              <a:ext uri="{FF2B5EF4-FFF2-40B4-BE49-F238E27FC236}">
                <a16:creationId xmlns:a16="http://schemas.microsoft.com/office/drawing/2014/main" id="{9F09D864-5A8B-CC40-B41F-5E1D45EAB698}"/>
              </a:ext>
            </a:extLst>
          </p:cNvPr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1DC71-983E-A415-060F-F866BEDD7DF6}"/>
              </a:ext>
            </a:extLst>
          </p:cNvPr>
          <p:cNvSpPr txBox="1"/>
          <p:nvPr/>
        </p:nvSpPr>
        <p:spPr>
          <a:xfrm>
            <a:off x="233243" y="781708"/>
            <a:ext cx="8027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solidFill>
                  <a:srgbClr val="FFFF00"/>
                </a:solidFill>
              </a:rPr>
              <a:t>Modelos</a:t>
            </a:r>
            <a:r>
              <a:rPr lang="en-US" sz="2000" i="1" dirty="0">
                <a:solidFill>
                  <a:srgbClr val="FFFF00"/>
                </a:solidFill>
              </a:rPr>
              <a:t> de </a:t>
            </a:r>
            <a:r>
              <a:rPr lang="en-US" sz="2000" i="1" dirty="0" err="1">
                <a:solidFill>
                  <a:srgbClr val="FFFF00"/>
                </a:solidFill>
              </a:rPr>
              <a:t>causas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suficintes</a:t>
            </a:r>
            <a:r>
              <a:rPr lang="en-US" sz="2000" i="1" dirty="0">
                <a:solidFill>
                  <a:srgbClr val="FFFF00"/>
                </a:solidFill>
              </a:rPr>
              <a:t>, </a:t>
            </a:r>
            <a:r>
              <a:rPr lang="en-US" sz="2000" i="1" dirty="0" err="1">
                <a:solidFill>
                  <a:srgbClr val="FFFF00"/>
                </a:solidFill>
              </a:rPr>
              <a:t>componentes</a:t>
            </a:r>
            <a:r>
              <a:rPr lang="en-US" sz="2000" i="1" dirty="0">
                <a:solidFill>
                  <a:srgbClr val="FFFF00"/>
                </a:solidFill>
              </a:rPr>
              <a:t> e </a:t>
            </a:r>
            <a:r>
              <a:rPr lang="en-US" sz="2000" i="1" dirty="0" err="1">
                <a:solidFill>
                  <a:srgbClr val="FFFF00"/>
                </a:solidFill>
              </a:rPr>
              <a:t>necessárias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em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Epidemiologia</a:t>
            </a:r>
            <a:endParaRPr lang="en-US" sz="2000" i="1" dirty="0">
              <a:solidFill>
                <a:srgbClr val="FFFF00"/>
              </a:solidFill>
            </a:endParaRPr>
          </a:p>
        </p:txBody>
      </p:sp>
      <p:pic>
        <p:nvPicPr>
          <p:cNvPr id="10" name="Picture 9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3F26DB89-84C9-73B7-CD34-A722A4D67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60"/>
          <a:stretch/>
        </p:blipFill>
        <p:spPr>
          <a:xfrm>
            <a:off x="296187" y="2002271"/>
            <a:ext cx="8543013" cy="3876720"/>
          </a:xfrm>
          <a:prstGeom prst="roundRect">
            <a:avLst>
              <a:gd name="adj" fmla="val 25309"/>
            </a:avLst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FD8E5F-73AB-F843-287D-A4736E004617}"/>
              </a:ext>
            </a:extLst>
          </p:cNvPr>
          <p:cNvSpPr txBox="1"/>
          <p:nvPr/>
        </p:nvSpPr>
        <p:spPr>
          <a:xfrm>
            <a:off x="0" y="6554715"/>
            <a:ext cx="2691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FF00"/>
                </a:solidFill>
              </a:rPr>
              <a:t>Greeland</a:t>
            </a:r>
            <a:r>
              <a:rPr lang="en-US" sz="1600" dirty="0">
                <a:solidFill>
                  <a:srgbClr val="FFFF00"/>
                </a:solidFill>
              </a:rPr>
              <a:t> S, Rothman G, 2022.</a:t>
            </a:r>
          </a:p>
        </p:txBody>
      </p:sp>
    </p:spTree>
    <p:extLst>
      <p:ext uri="{BB962C8B-B14F-4D97-AF65-F5344CB8AC3E}">
        <p14:creationId xmlns:p14="http://schemas.microsoft.com/office/powerpoint/2010/main" val="2995388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4">
            <a:extLst>
              <a:ext uri="{FF2B5EF4-FFF2-40B4-BE49-F238E27FC236}">
                <a16:creationId xmlns:a16="http://schemas.microsoft.com/office/drawing/2014/main" id="{0F5CD224-F2F7-9349-9B8B-AC4373B34BB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Inferência causal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63" name="Retângulo 35">
            <a:extLst>
              <a:ext uri="{FF2B5EF4-FFF2-40B4-BE49-F238E27FC236}">
                <a16:creationId xmlns:a16="http://schemas.microsoft.com/office/drawing/2014/main" id="{9F09D864-5A8B-CC40-B41F-5E1D45EAB698}"/>
              </a:ext>
            </a:extLst>
          </p:cNvPr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1DC71-983E-A415-060F-F866BEDD7DF6}"/>
              </a:ext>
            </a:extLst>
          </p:cNvPr>
          <p:cNvSpPr txBox="1"/>
          <p:nvPr/>
        </p:nvSpPr>
        <p:spPr>
          <a:xfrm>
            <a:off x="233243" y="781708"/>
            <a:ext cx="8027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solidFill>
                  <a:srgbClr val="FFFF00"/>
                </a:solidFill>
              </a:rPr>
              <a:t>Modelos</a:t>
            </a:r>
            <a:r>
              <a:rPr lang="en-US" sz="2000" i="1" dirty="0">
                <a:solidFill>
                  <a:srgbClr val="FFFF00"/>
                </a:solidFill>
              </a:rPr>
              <a:t> de </a:t>
            </a:r>
            <a:r>
              <a:rPr lang="en-US" sz="2000" i="1" dirty="0" err="1">
                <a:solidFill>
                  <a:srgbClr val="FFFF00"/>
                </a:solidFill>
              </a:rPr>
              <a:t>causas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suficintes</a:t>
            </a:r>
            <a:r>
              <a:rPr lang="en-US" sz="2000" i="1" dirty="0">
                <a:solidFill>
                  <a:srgbClr val="FFFF00"/>
                </a:solidFill>
              </a:rPr>
              <a:t>, </a:t>
            </a:r>
            <a:r>
              <a:rPr lang="en-US" sz="2000" i="1" dirty="0" err="1">
                <a:solidFill>
                  <a:srgbClr val="FFFF00"/>
                </a:solidFill>
              </a:rPr>
              <a:t>componentes</a:t>
            </a:r>
            <a:r>
              <a:rPr lang="en-US" sz="2000" i="1" dirty="0">
                <a:solidFill>
                  <a:srgbClr val="FFFF00"/>
                </a:solidFill>
              </a:rPr>
              <a:t> e </a:t>
            </a:r>
            <a:r>
              <a:rPr lang="en-US" sz="2000" i="1" dirty="0" err="1">
                <a:solidFill>
                  <a:srgbClr val="FFFF00"/>
                </a:solidFill>
              </a:rPr>
              <a:t>necessárias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em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Epidemiologia</a:t>
            </a:r>
            <a:endParaRPr lang="en-US" sz="2000" i="1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FD8E5F-73AB-F843-287D-A4736E004617}"/>
              </a:ext>
            </a:extLst>
          </p:cNvPr>
          <p:cNvSpPr txBox="1"/>
          <p:nvPr/>
        </p:nvSpPr>
        <p:spPr>
          <a:xfrm>
            <a:off x="0" y="6554715"/>
            <a:ext cx="2691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FF00"/>
                </a:solidFill>
              </a:rPr>
              <a:t>Greeland</a:t>
            </a:r>
            <a:r>
              <a:rPr lang="en-US" sz="1600" dirty="0">
                <a:solidFill>
                  <a:srgbClr val="FFFF00"/>
                </a:solidFill>
              </a:rPr>
              <a:t> S, Rothman G, 2022.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033E98B-B5B9-FBF1-99C1-D7CACD2E16AA}"/>
              </a:ext>
            </a:extLst>
          </p:cNvPr>
          <p:cNvSpPr/>
          <p:nvPr/>
        </p:nvSpPr>
        <p:spPr>
          <a:xfrm>
            <a:off x="2234819" y="1587419"/>
            <a:ext cx="4488873" cy="44888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B50E25-D426-B6E3-4692-1C80CA16778A}"/>
              </a:ext>
            </a:extLst>
          </p:cNvPr>
          <p:cNvCxnSpPr>
            <a:cxnSpLocks/>
            <a:stCxn id="2" idx="0"/>
            <a:endCxn id="2" idx="4"/>
          </p:cNvCxnSpPr>
          <p:nvPr/>
        </p:nvCxnSpPr>
        <p:spPr>
          <a:xfrm>
            <a:off x="4479256" y="1587419"/>
            <a:ext cx="0" cy="4488873"/>
          </a:xfrm>
          <a:prstGeom prst="line">
            <a:avLst/>
          </a:prstGeom>
          <a:ln w="34925">
            <a:solidFill>
              <a:srgbClr val="FF2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D33594-EB25-2193-8021-F96FD6CD25E5}"/>
              </a:ext>
            </a:extLst>
          </p:cNvPr>
          <p:cNvCxnSpPr>
            <a:cxnSpLocks/>
            <a:stCxn id="2" idx="7"/>
          </p:cNvCxnSpPr>
          <p:nvPr/>
        </p:nvCxnSpPr>
        <p:spPr>
          <a:xfrm flipH="1">
            <a:off x="4479255" y="2244799"/>
            <a:ext cx="1587057" cy="1587056"/>
          </a:xfrm>
          <a:prstGeom prst="line">
            <a:avLst/>
          </a:prstGeom>
          <a:ln w="34925">
            <a:solidFill>
              <a:srgbClr val="FF2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8537C1-D080-AB4F-01E7-1750263B991E}"/>
              </a:ext>
            </a:extLst>
          </p:cNvPr>
          <p:cNvCxnSpPr>
            <a:cxnSpLocks/>
            <a:stCxn id="2" idx="6"/>
          </p:cNvCxnSpPr>
          <p:nvPr/>
        </p:nvCxnSpPr>
        <p:spPr>
          <a:xfrm flipH="1" flipV="1">
            <a:off x="4479254" y="3831855"/>
            <a:ext cx="2244438" cy="1"/>
          </a:xfrm>
          <a:prstGeom prst="line">
            <a:avLst/>
          </a:prstGeom>
          <a:ln w="34925">
            <a:solidFill>
              <a:srgbClr val="FF2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AC18AA-E8AF-0F1A-BB9A-C8CACFCC6AB3}"/>
              </a:ext>
            </a:extLst>
          </p:cNvPr>
          <p:cNvCxnSpPr>
            <a:cxnSpLocks/>
            <a:stCxn id="2" idx="5"/>
          </p:cNvCxnSpPr>
          <p:nvPr/>
        </p:nvCxnSpPr>
        <p:spPr>
          <a:xfrm flipH="1" flipV="1">
            <a:off x="4479254" y="3831855"/>
            <a:ext cx="1587058" cy="1587057"/>
          </a:xfrm>
          <a:prstGeom prst="line">
            <a:avLst/>
          </a:prstGeom>
          <a:ln w="34925">
            <a:solidFill>
              <a:srgbClr val="FF2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55F9D7C-2485-9C90-5C1F-D4546EA3D4B4}"/>
              </a:ext>
            </a:extLst>
          </p:cNvPr>
          <p:cNvSpPr txBox="1"/>
          <p:nvPr/>
        </p:nvSpPr>
        <p:spPr>
          <a:xfrm>
            <a:off x="4723349" y="2003364"/>
            <a:ext cx="58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461EDF-99E7-16E7-8A31-77539D27171F}"/>
              </a:ext>
            </a:extLst>
          </p:cNvPr>
          <p:cNvSpPr txBox="1"/>
          <p:nvPr/>
        </p:nvSpPr>
        <p:spPr>
          <a:xfrm>
            <a:off x="5566959" y="2775550"/>
            <a:ext cx="5613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D941D-4154-388E-76FE-A25ED07415AB}"/>
              </a:ext>
            </a:extLst>
          </p:cNvPr>
          <p:cNvSpPr txBox="1"/>
          <p:nvPr/>
        </p:nvSpPr>
        <p:spPr>
          <a:xfrm>
            <a:off x="5601473" y="3991650"/>
            <a:ext cx="5533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A6D9EC-F8EA-EE1D-8D4C-234EBE88BB17}"/>
              </a:ext>
            </a:extLst>
          </p:cNvPr>
          <p:cNvSpPr txBox="1"/>
          <p:nvPr/>
        </p:nvSpPr>
        <p:spPr>
          <a:xfrm>
            <a:off x="4664745" y="4914980"/>
            <a:ext cx="611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16B0EF-E29F-FB63-B82F-BD38A7653559}"/>
              </a:ext>
            </a:extLst>
          </p:cNvPr>
          <p:cNvSpPr txBox="1"/>
          <p:nvPr/>
        </p:nvSpPr>
        <p:spPr>
          <a:xfrm>
            <a:off x="2963804" y="3471645"/>
            <a:ext cx="862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U</a:t>
            </a:r>
            <a:r>
              <a:rPr lang="en-US" sz="5400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967C9D-3EFC-AFF2-C48A-B005CBC4CE84}"/>
              </a:ext>
            </a:extLst>
          </p:cNvPr>
          <p:cNvSpPr txBox="1"/>
          <p:nvPr/>
        </p:nvSpPr>
        <p:spPr>
          <a:xfrm>
            <a:off x="5644476" y="1498494"/>
            <a:ext cx="2529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Estresse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fisiológico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2631F7-7BD4-27AC-B301-4FF96B7BAE2A}"/>
              </a:ext>
            </a:extLst>
          </p:cNvPr>
          <p:cNvSpPr txBox="1"/>
          <p:nvPr/>
        </p:nvSpPr>
        <p:spPr>
          <a:xfrm>
            <a:off x="6614590" y="2926694"/>
            <a:ext cx="185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E. </a:t>
            </a:r>
            <a:r>
              <a:rPr lang="en-US" sz="2400" dirty="0" err="1">
                <a:solidFill>
                  <a:schemeClr val="bg1"/>
                </a:solidFill>
              </a:rPr>
              <a:t>Psicológico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D05C9E-EFA8-BE1D-8247-23E4191BAFD0}"/>
              </a:ext>
            </a:extLst>
          </p:cNvPr>
          <p:cNvSpPr txBox="1"/>
          <p:nvPr/>
        </p:nvSpPr>
        <p:spPr>
          <a:xfrm>
            <a:off x="6544845" y="4577207"/>
            <a:ext cx="1445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Aderência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F03C75-CBFB-04C0-3A26-0DFB0F308094}"/>
              </a:ext>
            </a:extLst>
          </p:cNvPr>
          <p:cNvSpPr txBox="1"/>
          <p:nvPr/>
        </p:nvSpPr>
        <p:spPr>
          <a:xfrm>
            <a:off x="5167258" y="5950650"/>
            <a:ext cx="1471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Segurança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554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4">
            <a:extLst>
              <a:ext uri="{FF2B5EF4-FFF2-40B4-BE49-F238E27FC236}">
                <a16:creationId xmlns:a16="http://schemas.microsoft.com/office/drawing/2014/main" id="{0F5CD224-F2F7-9349-9B8B-AC4373B34BB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Inferência causal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63" name="Retângulo 35">
            <a:extLst>
              <a:ext uri="{FF2B5EF4-FFF2-40B4-BE49-F238E27FC236}">
                <a16:creationId xmlns:a16="http://schemas.microsoft.com/office/drawing/2014/main" id="{9F09D864-5A8B-CC40-B41F-5E1D45EAB698}"/>
              </a:ext>
            </a:extLst>
          </p:cNvPr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1DC71-983E-A415-060F-F866BEDD7DF6}"/>
              </a:ext>
            </a:extLst>
          </p:cNvPr>
          <p:cNvSpPr txBox="1"/>
          <p:nvPr/>
        </p:nvSpPr>
        <p:spPr>
          <a:xfrm>
            <a:off x="233243" y="781708"/>
            <a:ext cx="8027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solidFill>
                  <a:srgbClr val="FFFF00"/>
                </a:solidFill>
              </a:rPr>
              <a:t>Modelos</a:t>
            </a:r>
            <a:r>
              <a:rPr lang="en-US" sz="2000" i="1" dirty="0">
                <a:solidFill>
                  <a:srgbClr val="FFFF00"/>
                </a:solidFill>
              </a:rPr>
              <a:t> de </a:t>
            </a:r>
            <a:r>
              <a:rPr lang="en-US" sz="2000" i="1" dirty="0" err="1">
                <a:solidFill>
                  <a:srgbClr val="FFFF00"/>
                </a:solidFill>
              </a:rPr>
              <a:t>causas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suficintes</a:t>
            </a:r>
            <a:r>
              <a:rPr lang="en-US" sz="2000" i="1" dirty="0">
                <a:solidFill>
                  <a:srgbClr val="FFFF00"/>
                </a:solidFill>
              </a:rPr>
              <a:t>, </a:t>
            </a:r>
            <a:r>
              <a:rPr lang="en-US" sz="2000" i="1" dirty="0" err="1">
                <a:solidFill>
                  <a:srgbClr val="FFFF00"/>
                </a:solidFill>
              </a:rPr>
              <a:t>componentes</a:t>
            </a:r>
            <a:r>
              <a:rPr lang="en-US" sz="2000" i="1" dirty="0">
                <a:solidFill>
                  <a:srgbClr val="FFFF00"/>
                </a:solidFill>
              </a:rPr>
              <a:t> e </a:t>
            </a:r>
            <a:r>
              <a:rPr lang="en-US" sz="2000" i="1" dirty="0" err="1">
                <a:solidFill>
                  <a:srgbClr val="FFFF00"/>
                </a:solidFill>
              </a:rPr>
              <a:t>necessárias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em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Epidemiologia</a:t>
            </a:r>
            <a:endParaRPr lang="en-US" sz="2000" i="1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8A2A78-3826-02ED-F739-B839A73F2222}"/>
              </a:ext>
            </a:extLst>
          </p:cNvPr>
          <p:cNvSpPr txBox="1"/>
          <p:nvPr/>
        </p:nvSpPr>
        <p:spPr>
          <a:xfrm>
            <a:off x="1041045" y="2590994"/>
            <a:ext cx="727757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bg1"/>
                </a:solidFill>
              </a:rPr>
              <a:t>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modelos</a:t>
            </a:r>
            <a:r>
              <a:rPr lang="en-US" sz="3200" dirty="0">
                <a:solidFill>
                  <a:schemeClr val="bg1"/>
                </a:solidFill>
              </a:rPr>
              <a:t> de </a:t>
            </a:r>
            <a:r>
              <a:rPr lang="en-US" sz="3200" dirty="0" err="1">
                <a:solidFill>
                  <a:schemeClr val="bg1"/>
                </a:solidFill>
              </a:rPr>
              <a:t>causas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componentes</a:t>
            </a:r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+</a:t>
            </a:r>
          </a:p>
          <a:p>
            <a:pPr algn="ctr"/>
            <a:r>
              <a:rPr lang="en-US" sz="3200" i="1" dirty="0">
                <a:solidFill>
                  <a:schemeClr val="bg1"/>
                </a:solidFill>
              </a:rPr>
              <a:t>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possíveis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causas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suficientes</a:t>
            </a:r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+</a:t>
            </a:r>
          </a:p>
          <a:p>
            <a:pPr algn="ctr"/>
            <a:r>
              <a:rPr lang="en-US" sz="3200" dirty="0" err="1">
                <a:solidFill>
                  <a:schemeClr val="bg1"/>
                </a:solidFill>
              </a:rPr>
              <a:t>Irrisória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probabilidade</a:t>
            </a:r>
            <a:r>
              <a:rPr lang="en-US" sz="3200" dirty="0">
                <a:solidFill>
                  <a:schemeClr val="bg1"/>
                </a:solidFill>
              </a:rPr>
              <a:t> de causa </a:t>
            </a:r>
            <a:r>
              <a:rPr lang="en-US" sz="3200" dirty="0" err="1">
                <a:solidFill>
                  <a:schemeClr val="bg1"/>
                </a:solidFill>
              </a:rPr>
              <a:t>necessária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016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4">
            <a:extLst>
              <a:ext uri="{FF2B5EF4-FFF2-40B4-BE49-F238E27FC236}">
                <a16:creationId xmlns:a16="http://schemas.microsoft.com/office/drawing/2014/main" id="{0F5CD224-F2F7-9349-9B8B-AC4373B34BB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Inferência causal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63" name="Retângulo 35">
            <a:extLst>
              <a:ext uri="{FF2B5EF4-FFF2-40B4-BE49-F238E27FC236}">
                <a16:creationId xmlns:a16="http://schemas.microsoft.com/office/drawing/2014/main" id="{9F09D864-5A8B-CC40-B41F-5E1D45EAB698}"/>
              </a:ext>
            </a:extLst>
          </p:cNvPr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1DC71-983E-A415-060F-F866BEDD7DF6}"/>
              </a:ext>
            </a:extLst>
          </p:cNvPr>
          <p:cNvSpPr txBox="1"/>
          <p:nvPr/>
        </p:nvSpPr>
        <p:spPr>
          <a:xfrm>
            <a:off x="233243" y="781708"/>
            <a:ext cx="263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solidFill>
                  <a:srgbClr val="FFFF00"/>
                </a:solidFill>
              </a:rPr>
              <a:t>Modelos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contrafactuais</a:t>
            </a:r>
            <a:endParaRPr lang="en-US" sz="2000" i="1" dirty="0">
              <a:solidFill>
                <a:srgbClr val="FFFF00"/>
              </a:solidFill>
            </a:endParaRPr>
          </a:p>
        </p:txBody>
      </p:sp>
      <p:pic>
        <p:nvPicPr>
          <p:cNvPr id="8" name="Picture 7" descr="A person with her hands on her head&#10;&#10;Description automatically generated with low confidence">
            <a:extLst>
              <a:ext uri="{FF2B5EF4-FFF2-40B4-BE49-F238E27FC236}">
                <a16:creationId xmlns:a16="http://schemas.microsoft.com/office/drawing/2014/main" id="{4CE7EB06-9482-A8B0-0A5B-CEFA6D34E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54142" y="1327639"/>
            <a:ext cx="2297149" cy="2297149"/>
          </a:xfrm>
          <a:prstGeom prst="roundRect">
            <a:avLst/>
          </a:prstGeom>
        </p:spPr>
      </p:pic>
      <p:pic>
        <p:nvPicPr>
          <p:cNvPr id="9" name="Picture 8" descr="A person with her hands on her head&#10;&#10;Description automatically generated with low confidence">
            <a:extLst>
              <a:ext uri="{FF2B5EF4-FFF2-40B4-BE49-F238E27FC236}">
                <a16:creationId xmlns:a16="http://schemas.microsoft.com/office/drawing/2014/main" id="{B733A7A1-EBC0-645C-A427-DBE5C3B20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9738" y="1327639"/>
            <a:ext cx="2297149" cy="2297149"/>
          </a:xfrm>
          <a:prstGeom prst="round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729F33-7219-8B79-ECCD-95D8D396B574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3076887" y="2476214"/>
            <a:ext cx="2877255" cy="0"/>
          </a:xfrm>
          <a:prstGeom prst="straightConnector1">
            <a:avLst/>
          </a:prstGeom>
          <a:ln w="825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erson with her hands on her head&#10;&#10;Description automatically generated with low confidence">
            <a:extLst>
              <a:ext uri="{FF2B5EF4-FFF2-40B4-BE49-F238E27FC236}">
                <a16:creationId xmlns:a16="http://schemas.microsoft.com/office/drawing/2014/main" id="{2BF3BB60-7425-4625-2D49-D92333651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54142" y="4426843"/>
            <a:ext cx="2297149" cy="2297149"/>
          </a:xfrm>
          <a:prstGeom prst="round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D90DCC-2183-849B-683C-198711DCBAC4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7102717" y="3624788"/>
            <a:ext cx="0" cy="802055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indoor, fruit, sweet, vegetable&#10;&#10;Description automatically generated">
            <a:extLst>
              <a:ext uri="{FF2B5EF4-FFF2-40B4-BE49-F238E27FC236}">
                <a16:creationId xmlns:a16="http://schemas.microsoft.com/office/drawing/2014/main" id="{A4F1C7CF-C27A-41E3-22CE-F416B028E7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1364" t="4272" r="20545" b="6732"/>
          <a:stretch/>
        </p:blipFill>
        <p:spPr>
          <a:xfrm>
            <a:off x="3623382" y="1565564"/>
            <a:ext cx="1520451" cy="1549004"/>
          </a:xfrm>
          <a:prstGeom prst="ellipse">
            <a:avLst/>
          </a:prstGeom>
        </p:spPr>
      </p:pic>
      <p:pic>
        <p:nvPicPr>
          <p:cNvPr id="19" name="Picture 18" descr="A person with her hands on her head&#10;&#10;Description automatically generated with low confidence">
            <a:extLst>
              <a:ext uri="{FF2B5EF4-FFF2-40B4-BE49-F238E27FC236}">
                <a16:creationId xmlns:a16="http://schemas.microsoft.com/office/drawing/2014/main" id="{9A9F0747-1430-F3A8-643D-4C22BA964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9738" y="4426842"/>
            <a:ext cx="2297149" cy="2297149"/>
          </a:xfrm>
          <a:prstGeom prst="round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9E0A2A-A85F-738C-65F8-4272F1C42EA4}"/>
              </a:ext>
            </a:extLst>
          </p:cNvPr>
          <p:cNvCxnSpPr>
            <a:cxnSpLocks/>
            <a:stCxn id="15" idx="1"/>
            <a:endCxn id="19" idx="3"/>
          </p:cNvCxnSpPr>
          <p:nvPr/>
        </p:nvCxnSpPr>
        <p:spPr>
          <a:xfrm flipH="1" flipV="1">
            <a:off x="3076887" y="5575417"/>
            <a:ext cx="2877255" cy="1"/>
          </a:xfrm>
          <a:prstGeom prst="straightConnector1">
            <a:avLst/>
          </a:prstGeom>
          <a:ln w="825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010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4">
            <a:extLst>
              <a:ext uri="{FF2B5EF4-FFF2-40B4-BE49-F238E27FC236}">
                <a16:creationId xmlns:a16="http://schemas.microsoft.com/office/drawing/2014/main" id="{0F5CD224-F2F7-9349-9B8B-AC4373B34BB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Inferência causal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63" name="Retângulo 35">
            <a:extLst>
              <a:ext uri="{FF2B5EF4-FFF2-40B4-BE49-F238E27FC236}">
                <a16:creationId xmlns:a16="http://schemas.microsoft.com/office/drawing/2014/main" id="{9F09D864-5A8B-CC40-B41F-5E1D45EAB698}"/>
              </a:ext>
            </a:extLst>
          </p:cNvPr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1DC71-983E-A415-060F-F866BEDD7DF6}"/>
              </a:ext>
            </a:extLst>
          </p:cNvPr>
          <p:cNvSpPr txBox="1"/>
          <p:nvPr/>
        </p:nvSpPr>
        <p:spPr>
          <a:xfrm>
            <a:off x="233243" y="781708"/>
            <a:ext cx="2631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solidFill>
                  <a:srgbClr val="FFFF00"/>
                </a:solidFill>
              </a:rPr>
              <a:t>Modelos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contrafactuais</a:t>
            </a:r>
            <a:endParaRPr lang="en-US" sz="2000" i="1" dirty="0">
              <a:solidFill>
                <a:srgbClr val="FFFF00"/>
              </a:solidFill>
            </a:endParaRPr>
          </a:p>
        </p:txBody>
      </p:sp>
      <p:pic>
        <p:nvPicPr>
          <p:cNvPr id="4" name="Picture 3" descr="A picture containing indoor, fruit, sweet, vegetable&#10;&#10;Description automatically generated">
            <a:extLst>
              <a:ext uri="{FF2B5EF4-FFF2-40B4-BE49-F238E27FC236}">
                <a16:creationId xmlns:a16="http://schemas.microsoft.com/office/drawing/2014/main" id="{A4F1C7CF-C27A-41E3-22CE-F416B028E7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364" t="4272" r="20545" b="6732"/>
          <a:stretch/>
        </p:blipFill>
        <p:spPr>
          <a:xfrm>
            <a:off x="295015" y="2491426"/>
            <a:ext cx="2914915" cy="2969655"/>
          </a:xfrm>
          <a:prstGeom prst="ellipse">
            <a:avLst/>
          </a:prstGeom>
        </p:spPr>
      </p:pic>
      <p:pic>
        <p:nvPicPr>
          <p:cNvPr id="3" name="Picture 2" descr="A plate of food&#10;&#10;Description automatically generated with low confidence">
            <a:extLst>
              <a:ext uri="{FF2B5EF4-FFF2-40B4-BE49-F238E27FC236}">
                <a16:creationId xmlns:a16="http://schemas.microsoft.com/office/drawing/2014/main" id="{87035A5C-1314-A5CE-2038-376F2FFCBD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191" r="9426"/>
          <a:stretch/>
        </p:blipFill>
        <p:spPr>
          <a:xfrm>
            <a:off x="5098473" y="933273"/>
            <a:ext cx="2186587" cy="1560546"/>
          </a:xfrm>
          <a:prstGeom prst="roundRect">
            <a:avLst>
              <a:gd name="adj" fmla="val 31680"/>
            </a:avLst>
          </a:prstGeom>
        </p:spPr>
      </p:pic>
      <p:pic>
        <p:nvPicPr>
          <p:cNvPr id="10" name="Picture 9" descr="A person running on a road&#10;&#10;Description automatically generated">
            <a:extLst>
              <a:ext uri="{FF2B5EF4-FFF2-40B4-BE49-F238E27FC236}">
                <a16:creationId xmlns:a16="http://schemas.microsoft.com/office/drawing/2014/main" id="{49ADF4E7-F913-1C13-AABC-11232F74AFE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35271" t="15657" r="28809" b="17742"/>
          <a:stretch/>
        </p:blipFill>
        <p:spPr>
          <a:xfrm>
            <a:off x="6476910" y="2673409"/>
            <a:ext cx="2186587" cy="2698360"/>
          </a:xfrm>
          <a:prstGeom prst="roundRect">
            <a:avLst/>
          </a:prstGeom>
        </p:spPr>
      </p:pic>
      <p:pic>
        <p:nvPicPr>
          <p:cNvPr id="13" name="Picture 12" descr="A person's feet on a scale&#10;&#10;Description automatically generated with medium confidence">
            <a:extLst>
              <a:ext uri="{FF2B5EF4-FFF2-40B4-BE49-F238E27FC236}">
                <a16:creationId xmlns:a16="http://schemas.microsoft.com/office/drawing/2014/main" id="{412C11F4-EF24-8167-7503-B6B0750AD67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6955" r="8991"/>
          <a:stretch/>
        </p:blipFill>
        <p:spPr>
          <a:xfrm>
            <a:off x="3961182" y="4623954"/>
            <a:ext cx="2274582" cy="2040193"/>
          </a:xfrm>
          <a:prstGeom prst="round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40F760-DAFF-1705-C89F-E9B653B6DDC2}"/>
              </a:ext>
            </a:extLst>
          </p:cNvPr>
          <p:cNvCxnSpPr>
            <a:cxnSpLocks/>
            <a:stCxn id="4" idx="6"/>
            <a:endCxn id="3" idx="1"/>
          </p:cNvCxnSpPr>
          <p:nvPr/>
        </p:nvCxnSpPr>
        <p:spPr>
          <a:xfrm flipV="1">
            <a:off x="3209930" y="1713546"/>
            <a:ext cx="1888543" cy="2262708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A87552-3564-BB16-C253-5ACBF22B27F9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>
            <a:off x="3209930" y="3976254"/>
            <a:ext cx="3266980" cy="46335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3654CE-0A00-756B-7519-3B469CB0FDC1}"/>
              </a:ext>
            </a:extLst>
          </p:cNvPr>
          <p:cNvCxnSpPr>
            <a:cxnSpLocks/>
            <a:stCxn id="4" idx="6"/>
            <a:endCxn id="13" idx="1"/>
          </p:cNvCxnSpPr>
          <p:nvPr/>
        </p:nvCxnSpPr>
        <p:spPr>
          <a:xfrm>
            <a:off x="3209930" y="3976254"/>
            <a:ext cx="751252" cy="1667797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E2350B5-57A4-4610-4DE5-C84ACD816E65}"/>
              </a:ext>
            </a:extLst>
          </p:cNvPr>
          <p:cNvSpPr txBox="1"/>
          <p:nvPr/>
        </p:nvSpPr>
        <p:spPr>
          <a:xfrm>
            <a:off x="8464057" y="6073329"/>
            <a:ext cx="6623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66135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4">
            <a:extLst>
              <a:ext uri="{FF2B5EF4-FFF2-40B4-BE49-F238E27FC236}">
                <a16:creationId xmlns:a16="http://schemas.microsoft.com/office/drawing/2014/main" id="{0F5CD224-F2F7-9349-9B8B-AC4373B34BB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Inferência causal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63" name="Retângulo 35">
            <a:extLst>
              <a:ext uri="{FF2B5EF4-FFF2-40B4-BE49-F238E27FC236}">
                <a16:creationId xmlns:a16="http://schemas.microsoft.com/office/drawing/2014/main" id="{9F09D864-5A8B-CC40-B41F-5E1D45EAB698}"/>
              </a:ext>
            </a:extLst>
          </p:cNvPr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1DC71-983E-A415-060F-F866BEDD7DF6}"/>
              </a:ext>
            </a:extLst>
          </p:cNvPr>
          <p:cNvSpPr txBox="1"/>
          <p:nvPr/>
        </p:nvSpPr>
        <p:spPr>
          <a:xfrm>
            <a:off x="233243" y="781708"/>
            <a:ext cx="2634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solidFill>
                  <a:srgbClr val="FFFF00"/>
                </a:solidFill>
              </a:rPr>
              <a:t>Modificadores</a:t>
            </a:r>
            <a:r>
              <a:rPr lang="en-US" sz="2000" i="1" dirty="0">
                <a:solidFill>
                  <a:srgbClr val="FFFF00"/>
                </a:solidFill>
              </a:rPr>
              <a:t> de </a:t>
            </a:r>
            <a:r>
              <a:rPr lang="en-US" sz="2000" i="1" dirty="0" err="1">
                <a:solidFill>
                  <a:srgbClr val="FFFF00"/>
                </a:solidFill>
              </a:rPr>
              <a:t>efeito</a:t>
            </a:r>
            <a:endParaRPr lang="en-US" sz="2000" i="1" dirty="0">
              <a:solidFill>
                <a:srgbClr val="FFFF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00E2FC-8EEB-48CB-E981-0EF1A961C95F}"/>
              </a:ext>
            </a:extLst>
          </p:cNvPr>
          <p:cNvCxnSpPr/>
          <p:nvPr/>
        </p:nvCxnSpPr>
        <p:spPr>
          <a:xfrm>
            <a:off x="786702" y="5430982"/>
            <a:ext cx="7786255" cy="0"/>
          </a:xfrm>
          <a:prstGeom prst="straightConnector1">
            <a:avLst/>
          </a:prstGeom>
          <a:ln w="539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8C66241-8A21-E39F-3D53-6EAA7BBC43A2}"/>
              </a:ext>
            </a:extLst>
          </p:cNvPr>
          <p:cNvSpPr txBox="1"/>
          <p:nvPr/>
        </p:nvSpPr>
        <p:spPr>
          <a:xfrm>
            <a:off x="7630847" y="5498068"/>
            <a:ext cx="80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tempo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4881AB-E831-A4A5-864E-3BF11F7DF741}"/>
              </a:ext>
            </a:extLst>
          </p:cNvPr>
          <p:cNvCxnSpPr>
            <a:cxnSpLocks/>
          </p:cNvCxnSpPr>
          <p:nvPr/>
        </p:nvCxnSpPr>
        <p:spPr>
          <a:xfrm flipV="1">
            <a:off x="4419601" y="1957770"/>
            <a:ext cx="0" cy="4242139"/>
          </a:xfrm>
          <a:prstGeom prst="straightConnector1">
            <a:avLst/>
          </a:prstGeom>
          <a:ln w="53975">
            <a:solidFill>
              <a:srgbClr val="FF2F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E154EF5-4D9D-C329-0C11-8DBC9C2C036A}"/>
              </a:ext>
            </a:extLst>
          </p:cNvPr>
          <p:cNvSpPr txBox="1"/>
          <p:nvPr/>
        </p:nvSpPr>
        <p:spPr>
          <a:xfrm>
            <a:off x="4558145" y="2272145"/>
            <a:ext cx="124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tratamento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7666A8-927C-EA10-4763-F28E63CD200A}"/>
              </a:ext>
            </a:extLst>
          </p:cNvPr>
          <p:cNvSpPr txBox="1"/>
          <p:nvPr/>
        </p:nvSpPr>
        <p:spPr>
          <a:xfrm>
            <a:off x="658520" y="1401383"/>
            <a:ext cx="441871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E1: </a:t>
            </a:r>
            <a:r>
              <a:rPr lang="en-US" dirty="0" err="1">
                <a:solidFill>
                  <a:schemeClr val="bg1"/>
                </a:solidFill>
              </a:rPr>
              <a:t>efeito</a:t>
            </a:r>
            <a:r>
              <a:rPr lang="en-US" dirty="0">
                <a:solidFill>
                  <a:schemeClr val="bg1"/>
                </a:solidFill>
              </a:rPr>
              <a:t> do tempo (com </a:t>
            </a:r>
            <a:r>
              <a:rPr lang="en-US" dirty="0" err="1">
                <a:solidFill>
                  <a:schemeClr val="bg1"/>
                </a:solidFill>
              </a:rPr>
              <a:t>medidas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repetidas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E2: </a:t>
            </a:r>
            <a:r>
              <a:rPr lang="en-US" dirty="0" err="1">
                <a:solidFill>
                  <a:schemeClr val="bg1"/>
                </a:solidFill>
              </a:rPr>
              <a:t>efeito</a:t>
            </a:r>
            <a:r>
              <a:rPr lang="en-US" dirty="0">
                <a:solidFill>
                  <a:schemeClr val="bg1"/>
                </a:solidFill>
              </a:rPr>
              <a:t> do </a:t>
            </a:r>
            <a:r>
              <a:rPr lang="en-US" dirty="0" err="1">
                <a:solidFill>
                  <a:schemeClr val="bg1"/>
                </a:solidFill>
              </a:rPr>
              <a:t>tratamento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E3: ???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E4: ???</a:t>
            </a:r>
          </a:p>
        </p:txBody>
      </p:sp>
    </p:spTree>
    <p:extLst>
      <p:ext uri="{BB962C8B-B14F-4D97-AF65-F5344CB8AC3E}">
        <p14:creationId xmlns:p14="http://schemas.microsoft.com/office/powerpoint/2010/main" val="3018763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4">
            <a:extLst>
              <a:ext uri="{FF2B5EF4-FFF2-40B4-BE49-F238E27FC236}">
                <a16:creationId xmlns:a16="http://schemas.microsoft.com/office/drawing/2014/main" id="{0F5CD224-F2F7-9349-9B8B-AC4373B34BB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Inferência causal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63" name="Retângulo 35">
            <a:extLst>
              <a:ext uri="{FF2B5EF4-FFF2-40B4-BE49-F238E27FC236}">
                <a16:creationId xmlns:a16="http://schemas.microsoft.com/office/drawing/2014/main" id="{9F09D864-5A8B-CC40-B41F-5E1D45EAB698}"/>
              </a:ext>
            </a:extLst>
          </p:cNvPr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1DC71-983E-A415-060F-F866BEDD7DF6}"/>
              </a:ext>
            </a:extLst>
          </p:cNvPr>
          <p:cNvSpPr txBox="1"/>
          <p:nvPr/>
        </p:nvSpPr>
        <p:spPr>
          <a:xfrm>
            <a:off x="233243" y="781708"/>
            <a:ext cx="2634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solidFill>
                  <a:srgbClr val="FFFF00"/>
                </a:solidFill>
              </a:rPr>
              <a:t>Modificadores</a:t>
            </a:r>
            <a:r>
              <a:rPr lang="en-US" sz="2000" i="1" dirty="0">
                <a:solidFill>
                  <a:srgbClr val="FFFF00"/>
                </a:solidFill>
              </a:rPr>
              <a:t> de </a:t>
            </a:r>
            <a:r>
              <a:rPr lang="en-US" sz="2000" i="1" dirty="0" err="1">
                <a:solidFill>
                  <a:srgbClr val="FFFF00"/>
                </a:solidFill>
              </a:rPr>
              <a:t>efeito</a:t>
            </a:r>
            <a:endParaRPr lang="en-US" sz="2000" i="1" dirty="0">
              <a:solidFill>
                <a:srgbClr val="FFFF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3B2E97-0D0B-B47B-0A71-FC6CA4C4422F}"/>
              </a:ext>
            </a:extLst>
          </p:cNvPr>
          <p:cNvSpPr txBox="1"/>
          <p:nvPr/>
        </p:nvSpPr>
        <p:spPr>
          <a:xfrm>
            <a:off x="233243" y="1296778"/>
            <a:ext cx="354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Usualmente</a:t>
            </a:r>
            <a:r>
              <a:rPr lang="en-US" dirty="0">
                <a:solidFill>
                  <a:schemeClr val="bg1"/>
                </a:solidFill>
              </a:rPr>
              <a:t>, no </a:t>
            </a:r>
            <a:r>
              <a:rPr lang="en-US" dirty="0" err="1">
                <a:solidFill>
                  <a:schemeClr val="bg1"/>
                </a:solidFill>
              </a:rPr>
              <a:t>mínimo</a:t>
            </a:r>
            <a:r>
              <a:rPr lang="en-US" dirty="0">
                <a:solidFill>
                  <a:schemeClr val="bg1"/>
                </a:solidFill>
              </a:rPr>
              <a:t>, 3 </a:t>
            </a:r>
            <a:r>
              <a:rPr lang="en-US" dirty="0" err="1">
                <a:solidFill>
                  <a:schemeClr val="bg1"/>
                </a:solidFill>
              </a:rPr>
              <a:t>fatores</a:t>
            </a:r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BC9C6593-49C3-200E-8177-97E4BB74B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15" y="2077108"/>
            <a:ext cx="8465697" cy="3885507"/>
          </a:xfrm>
          <a:prstGeom prst="round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17789A-69B6-8C7D-2ED2-CCF966BAD812}"/>
              </a:ext>
            </a:extLst>
          </p:cNvPr>
          <p:cNvSpPr txBox="1"/>
          <p:nvPr/>
        </p:nvSpPr>
        <p:spPr>
          <a:xfrm>
            <a:off x="96982" y="6400800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Sutherlan</a:t>
            </a:r>
            <a:r>
              <a:rPr lang="en-US" dirty="0">
                <a:solidFill>
                  <a:srgbClr val="FFFF00"/>
                </a:solidFill>
              </a:rPr>
              <a:t> K. 2023.</a:t>
            </a:r>
          </a:p>
        </p:txBody>
      </p:sp>
    </p:spTree>
    <p:extLst>
      <p:ext uri="{BB962C8B-B14F-4D97-AF65-F5344CB8AC3E}">
        <p14:creationId xmlns:p14="http://schemas.microsoft.com/office/powerpoint/2010/main" val="2886294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4">
            <a:extLst>
              <a:ext uri="{FF2B5EF4-FFF2-40B4-BE49-F238E27FC236}">
                <a16:creationId xmlns:a16="http://schemas.microsoft.com/office/drawing/2014/main" id="{0F5CD224-F2F7-9349-9B8B-AC4373B34BB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Inferência causal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63" name="Retângulo 35">
            <a:extLst>
              <a:ext uri="{FF2B5EF4-FFF2-40B4-BE49-F238E27FC236}">
                <a16:creationId xmlns:a16="http://schemas.microsoft.com/office/drawing/2014/main" id="{9F09D864-5A8B-CC40-B41F-5E1D45EAB698}"/>
              </a:ext>
            </a:extLst>
          </p:cNvPr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1DC71-983E-A415-060F-F866BEDD7DF6}"/>
              </a:ext>
            </a:extLst>
          </p:cNvPr>
          <p:cNvSpPr txBox="1"/>
          <p:nvPr/>
        </p:nvSpPr>
        <p:spPr>
          <a:xfrm>
            <a:off x="233243" y="781708"/>
            <a:ext cx="6562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solidFill>
                  <a:srgbClr val="FFFF00"/>
                </a:solidFill>
              </a:rPr>
              <a:t>Modificadores</a:t>
            </a:r>
            <a:r>
              <a:rPr lang="en-US" sz="2000" i="1" dirty="0">
                <a:solidFill>
                  <a:srgbClr val="FFFF00"/>
                </a:solidFill>
              </a:rPr>
              <a:t> de </a:t>
            </a:r>
            <a:r>
              <a:rPr lang="en-US" sz="2000" i="1" dirty="0" err="1">
                <a:solidFill>
                  <a:srgbClr val="FFFF00"/>
                </a:solidFill>
              </a:rPr>
              <a:t>efeito</a:t>
            </a:r>
            <a:r>
              <a:rPr lang="en-US" sz="2000" i="1" dirty="0">
                <a:solidFill>
                  <a:srgbClr val="FFFF00"/>
                </a:solidFill>
              </a:rPr>
              <a:t> – </a:t>
            </a:r>
            <a:r>
              <a:rPr lang="en-US" sz="2000" i="1" dirty="0" err="1">
                <a:solidFill>
                  <a:srgbClr val="FFFF00"/>
                </a:solidFill>
              </a:rPr>
              <a:t>mais</a:t>
            </a:r>
            <a:r>
              <a:rPr lang="en-US" sz="2000" i="1" dirty="0">
                <a:solidFill>
                  <a:srgbClr val="FFFF00"/>
                </a:solidFill>
              </a:rPr>
              <a:t> claro </a:t>
            </a:r>
            <a:r>
              <a:rPr lang="en-US" sz="2000" i="1" dirty="0" err="1">
                <a:solidFill>
                  <a:srgbClr val="FFFF00"/>
                </a:solidFill>
              </a:rPr>
              <a:t>em</a:t>
            </a:r>
            <a:r>
              <a:rPr lang="en-US" sz="2000" i="1" dirty="0">
                <a:solidFill>
                  <a:srgbClr val="FFFF00"/>
                </a:solidFill>
              </a:rPr>
              <a:t> mixed effects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17789A-69B6-8C7D-2ED2-CCF966BAD812}"/>
              </a:ext>
            </a:extLst>
          </p:cNvPr>
          <p:cNvSpPr txBox="1"/>
          <p:nvPr/>
        </p:nvSpPr>
        <p:spPr>
          <a:xfrm>
            <a:off x="96982" y="6400800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Sutherlan</a:t>
            </a:r>
            <a:r>
              <a:rPr lang="en-US" dirty="0">
                <a:solidFill>
                  <a:srgbClr val="FFFF00"/>
                </a:solidFill>
              </a:rPr>
              <a:t> K. 2023.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7BBC9CE-5BF7-6841-DE59-DA1FEF9D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" y="1463076"/>
            <a:ext cx="9119315" cy="461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36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008F791-1F2C-0D95-6044-134779691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8" t="3109" r="3094" b="2613"/>
          <a:stretch/>
        </p:blipFill>
        <p:spPr>
          <a:xfrm>
            <a:off x="1400177" y="64294"/>
            <a:ext cx="6729412" cy="672941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3180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4">
            <a:extLst>
              <a:ext uri="{FF2B5EF4-FFF2-40B4-BE49-F238E27FC236}">
                <a16:creationId xmlns:a16="http://schemas.microsoft.com/office/drawing/2014/main" id="{0F5CD224-F2F7-9349-9B8B-AC4373B34BB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Inferência causal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63" name="Retângulo 35">
            <a:extLst>
              <a:ext uri="{FF2B5EF4-FFF2-40B4-BE49-F238E27FC236}">
                <a16:creationId xmlns:a16="http://schemas.microsoft.com/office/drawing/2014/main" id="{9F09D864-5A8B-CC40-B41F-5E1D45EAB698}"/>
              </a:ext>
            </a:extLst>
          </p:cNvPr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1DC71-983E-A415-060F-F866BEDD7DF6}"/>
              </a:ext>
            </a:extLst>
          </p:cNvPr>
          <p:cNvSpPr txBox="1"/>
          <p:nvPr/>
        </p:nvSpPr>
        <p:spPr>
          <a:xfrm>
            <a:off x="233243" y="781708"/>
            <a:ext cx="5581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solidFill>
                  <a:srgbClr val="FFFF00"/>
                </a:solidFill>
              </a:rPr>
              <a:t>Mediadores</a:t>
            </a:r>
            <a:r>
              <a:rPr lang="en-US" sz="2000" i="1" dirty="0">
                <a:solidFill>
                  <a:srgbClr val="FFFF00"/>
                </a:solidFill>
              </a:rPr>
              <a:t> de </a:t>
            </a:r>
            <a:r>
              <a:rPr lang="en-US" sz="2000" i="1" dirty="0" err="1">
                <a:solidFill>
                  <a:srgbClr val="FFFF00"/>
                </a:solidFill>
              </a:rPr>
              <a:t>efeito</a:t>
            </a:r>
            <a:r>
              <a:rPr lang="en-US" sz="2000" i="1" dirty="0">
                <a:solidFill>
                  <a:srgbClr val="FFFF00"/>
                </a:solidFill>
              </a:rPr>
              <a:t> – </a:t>
            </a:r>
            <a:r>
              <a:rPr lang="en-US" sz="2000" i="1" dirty="0" err="1">
                <a:solidFill>
                  <a:srgbClr val="FFFF00"/>
                </a:solidFill>
              </a:rPr>
              <a:t>efeito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indireto</a:t>
            </a:r>
            <a:r>
              <a:rPr lang="en-US" sz="2000" i="1" dirty="0">
                <a:solidFill>
                  <a:srgbClr val="FFFF00"/>
                </a:solidFill>
              </a:rPr>
              <a:t> e </a:t>
            </a:r>
            <a:r>
              <a:rPr lang="en-US" sz="2000" i="1" dirty="0" err="1">
                <a:solidFill>
                  <a:srgbClr val="FFFF00"/>
                </a:solidFill>
              </a:rPr>
              <a:t>efeito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direto</a:t>
            </a:r>
            <a:endParaRPr lang="en-US" sz="2000" i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17789A-69B6-8C7D-2ED2-CCF966BAD812}"/>
              </a:ext>
            </a:extLst>
          </p:cNvPr>
          <p:cNvSpPr txBox="1"/>
          <p:nvPr/>
        </p:nvSpPr>
        <p:spPr>
          <a:xfrm>
            <a:off x="96982" y="6400800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Sutherlan</a:t>
            </a:r>
            <a:r>
              <a:rPr lang="en-US" dirty="0">
                <a:solidFill>
                  <a:srgbClr val="FFFF00"/>
                </a:solidFill>
              </a:rPr>
              <a:t> K. 2023.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D0413CC-B664-E09B-70C0-600B4486B806}"/>
              </a:ext>
            </a:extLst>
          </p:cNvPr>
          <p:cNvSpPr/>
          <p:nvPr/>
        </p:nvSpPr>
        <p:spPr>
          <a:xfrm>
            <a:off x="2234819" y="1587419"/>
            <a:ext cx="4488873" cy="448887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1F6DDE-7E2D-62C0-5E52-1A4CF2E03EFC}"/>
              </a:ext>
            </a:extLst>
          </p:cNvPr>
          <p:cNvCxnSpPr>
            <a:cxnSpLocks/>
            <a:stCxn id="2" idx="0"/>
            <a:endCxn id="2" idx="4"/>
          </p:cNvCxnSpPr>
          <p:nvPr/>
        </p:nvCxnSpPr>
        <p:spPr>
          <a:xfrm>
            <a:off x="4479256" y="1587419"/>
            <a:ext cx="0" cy="4488873"/>
          </a:xfrm>
          <a:prstGeom prst="line">
            <a:avLst/>
          </a:prstGeom>
          <a:ln w="34925">
            <a:solidFill>
              <a:srgbClr val="FF2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D732EF-84B8-0B62-BE1C-086CA56C2461}"/>
              </a:ext>
            </a:extLst>
          </p:cNvPr>
          <p:cNvCxnSpPr>
            <a:cxnSpLocks/>
            <a:stCxn id="2" idx="7"/>
          </p:cNvCxnSpPr>
          <p:nvPr/>
        </p:nvCxnSpPr>
        <p:spPr>
          <a:xfrm flipH="1">
            <a:off x="4479255" y="2244799"/>
            <a:ext cx="1587057" cy="1587056"/>
          </a:xfrm>
          <a:prstGeom prst="line">
            <a:avLst/>
          </a:prstGeom>
          <a:ln w="34925">
            <a:solidFill>
              <a:srgbClr val="FF2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EA726F-3467-0276-CB17-CECC181343D9}"/>
              </a:ext>
            </a:extLst>
          </p:cNvPr>
          <p:cNvCxnSpPr>
            <a:cxnSpLocks/>
            <a:stCxn id="2" idx="6"/>
          </p:cNvCxnSpPr>
          <p:nvPr/>
        </p:nvCxnSpPr>
        <p:spPr>
          <a:xfrm flipH="1" flipV="1">
            <a:off x="4479254" y="3831855"/>
            <a:ext cx="2244438" cy="1"/>
          </a:xfrm>
          <a:prstGeom prst="line">
            <a:avLst/>
          </a:prstGeom>
          <a:ln w="34925">
            <a:solidFill>
              <a:srgbClr val="FF2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A057CD-78B5-EDE4-0E3C-24BC78E115E3}"/>
              </a:ext>
            </a:extLst>
          </p:cNvPr>
          <p:cNvCxnSpPr>
            <a:cxnSpLocks/>
            <a:stCxn id="2" idx="5"/>
          </p:cNvCxnSpPr>
          <p:nvPr/>
        </p:nvCxnSpPr>
        <p:spPr>
          <a:xfrm flipH="1" flipV="1">
            <a:off x="4479254" y="3831855"/>
            <a:ext cx="1587058" cy="1587057"/>
          </a:xfrm>
          <a:prstGeom prst="line">
            <a:avLst/>
          </a:prstGeom>
          <a:ln w="34925">
            <a:solidFill>
              <a:srgbClr val="FF2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A64008-9B23-E4FC-3D86-11C1D4E536FD}"/>
              </a:ext>
            </a:extLst>
          </p:cNvPr>
          <p:cNvSpPr txBox="1"/>
          <p:nvPr/>
        </p:nvSpPr>
        <p:spPr>
          <a:xfrm>
            <a:off x="4723349" y="2003364"/>
            <a:ext cx="585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0A8C17-A22E-494E-1857-87FF237B9F30}"/>
              </a:ext>
            </a:extLst>
          </p:cNvPr>
          <p:cNvSpPr txBox="1"/>
          <p:nvPr/>
        </p:nvSpPr>
        <p:spPr>
          <a:xfrm>
            <a:off x="5566959" y="2775550"/>
            <a:ext cx="5613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AC1050-833C-58F2-ED64-633BA2AD7F27}"/>
              </a:ext>
            </a:extLst>
          </p:cNvPr>
          <p:cNvSpPr txBox="1"/>
          <p:nvPr/>
        </p:nvSpPr>
        <p:spPr>
          <a:xfrm>
            <a:off x="5601473" y="3991650"/>
            <a:ext cx="5533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0B438A-5FB8-C621-871E-5B4D708618AB}"/>
              </a:ext>
            </a:extLst>
          </p:cNvPr>
          <p:cNvSpPr txBox="1"/>
          <p:nvPr/>
        </p:nvSpPr>
        <p:spPr>
          <a:xfrm>
            <a:off x="4664745" y="4914980"/>
            <a:ext cx="611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614FEE-71AC-6FD6-2A14-B75E0F202C07}"/>
              </a:ext>
            </a:extLst>
          </p:cNvPr>
          <p:cNvSpPr txBox="1"/>
          <p:nvPr/>
        </p:nvSpPr>
        <p:spPr>
          <a:xfrm>
            <a:off x="2963804" y="3471645"/>
            <a:ext cx="862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U</a:t>
            </a:r>
            <a:r>
              <a:rPr lang="en-US" sz="5400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64C375-BA2E-D488-AC0A-2154BD6B2274}"/>
              </a:ext>
            </a:extLst>
          </p:cNvPr>
          <p:cNvSpPr txBox="1"/>
          <p:nvPr/>
        </p:nvSpPr>
        <p:spPr>
          <a:xfrm>
            <a:off x="5644476" y="1498494"/>
            <a:ext cx="2529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Estresse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fisiológico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961E6A-18A3-5DD1-E8AC-98F975445553}"/>
              </a:ext>
            </a:extLst>
          </p:cNvPr>
          <p:cNvSpPr txBox="1"/>
          <p:nvPr/>
        </p:nvSpPr>
        <p:spPr>
          <a:xfrm>
            <a:off x="6614590" y="2926694"/>
            <a:ext cx="185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E. </a:t>
            </a:r>
            <a:r>
              <a:rPr lang="en-US" sz="2400" dirty="0" err="1">
                <a:solidFill>
                  <a:schemeClr val="bg1"/>
                </a:solidFill>
              </a:rPr>
              <a:t>Psicológico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8D024D-89BF-15CB-4F16-D5F2D272B5F5}"/>
              </a:ext>
            </a:extLst>
          </p:cNvPr>
          <p:cNvSpPr txBox="1"/>
          <p:nvPr/>
        </p:nvSpPr>
        <p:spPr>
          <a:xfrm>
            <a:off x="6544845" y="4577207"/>
            <a:ext cx="1445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Aderência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06BBB9-D482-1900-61D4-86E4D7E8024F}"/>
              </a:ext>
            </a:extLst>
          </p:cNvPr>
          <p:cNvSpPr txBox="1"/>
          <p:nvPr/>
        </p:nvSpPr>
        <p:spPr>
          <a:xfrm>
            <a:off x="5167258" y="5950650"/>
            <a:ext cx="1471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Segurança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447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4">
            <a:extLst>
              <a:ext uri="{FF2B5EF4-FFF2-40B4-BE49-F238E27FC236}">
                <a16:creationId xmlns:a16="http://schemas.microsoft.com/office/drawing/2014/main" id="{0F5CD224-F2F7-9349-9B8B-AC4373B34BB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Inferência causal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63" name="Retângulo 35">
            <a:extLst>
              <a:ext uri="{FF2B5EF4-FFF2-40B4-BE49-F238E27FC236}">
                <a16:creationId xmlns:a16="http://schemas.microsoft.com/office/drawing/2014/main" id="{9F09D864-5A8B-CC40-B41F-5E1D45EAB698}"/>
              </a:ext>
            </a:extLst>
          </p:cNvPr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1DC71-983E-A415-060F-F866BEDD7DF6}"/>
              </a:ext>
            </a:extLst>
          </p:cNvPr>
          <p:cNvSpPr txBox="1"/>
          <p:nvPr/>
        </p:nvSpPr>
        <p:spPr>
          <a:xfrm>
            <a:off x="233243" y="781708"/>
            <a:ext cx="4305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solidFill>
                  <a:srgbClr val="FFFF00"/>
                </a:solidFill>
              </a:rPr>
              <a:t>Moderadores</a:t>
            </a:r>
            <a:r>
              <a:rPr lang="en-US" sz="2000" i="1" dirty="0">
                <a:solidFill>
                  <a:srgbClr val="FFFF00"/>
                </a:solidFill>
              </a:rPr>
              <a:t> de </a:t>
            </a:r>
            <a:r>
              <a:rPr lang="en-US" sz="2000" i="1" dirty="0" err="1">
                <a:solidFill>
                  <a:srgbClr val="FFFF00"/>
                </a:solidFill>
              </a:rPr>
              <a:t>efeito</a:t>
            </a:r>
            <a:r>
              <a:rPr lang="en-US" sz="2000" i="1" dirty="0">
                <a:solidFill>
                  <a:srgbClr val="FFFF00"/>
                </a:solidFill>
              </a:rPr>
              <a:t> - </a:t>
            </a:r>
            <a:r>
              <a:rPr lang="en-US" sz="2000" i="1" dirty="0" err="1">
                <a:solidFill>
                  <a:srgbClr val="FFFF00"/>
                </a:solidFill>
              </a:rPr>
              <a:t>confundimento</a:t>
            </a:r>
            <a:endParaRPr lang="en-US" sz="2000" i="1" dirty="0">
              <a:solidFill>
                <a:srgbClr val="FFFF00"/>
              </a:solidFill>
            </a:endParaRPr>
          </a:p>
        </p:txBody>
      </p:sp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FBF7DCB1-3E6B-0B6C-78D5-725B06515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" y="2077108"/>
            <a:ext cx="9130858" cy="359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1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4">
            <a:extLst>
              <a:ext uri="{FF2B5EF4-FFF2-40B4-BE49-F238E27FC236}">
                <a16:creationId xmlns:a16="http://schemas.microsoft.com/office/drawing/2014/main" id="{0F5CD224-F2F7-9349-9B8B-AC4373B34BB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Inferência causal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63" name="Retângulo 35">
            <a:extLst>
              <a:ext uri="{FF2B5EF4-FFF2-40B4-BE49-F238E27FC236}">
                <a16:creationId xmlns:a16="http://schemas.microsoft.com/office/drawing/2014/main" id="{9F09D864-5A8B-CC40-B41F-5E1D45EAB698}"/>
              </a:ext>
            </a:extLst>
          </p:cNvPr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1DC71-983E-A415-060F-F866BEDD7DF6}"/>
              </a:ext>
            </a:extLst>
          </p:cNvPr>
          <p:cNvSpPr txBox="1"/>
          <p:nvPr/>
        </p:nvSpPr>
        <p:spPr>
          <a:xfrm>
            <a:off x="233243" y="781708"/>
            <a:ext cx="4305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solidFill>
                  <a:srgbClr val="FFFF00"/>
                </a:solidFill>
              </a:rPr>
              <a:t>Moderadores</a:t>
            </a:r>
            <a:r>
              <a:rPr lang="en-US" sz="2000" i="1" dirty="0">
                <a:solidFill>
                  <a:srgbClr val="FFFF00"/>
                </a:solidFill>
              </a:rPr>
              <a:t> de </a:t>
            </a:r>
            <a:r>
              <a:rPr lang="en-US" sz="2000" i="1" dirty="0" err="1">
                <a:solidFill>
                  <a:srgbClr val="FFFF00"/>
                </a:solidFill>
              </a:rPr>
              <a:t>efeito</a:t>
            </a:r>
            <a:r>
              <a:rPr lang="en-US" sz="2000" i="1" dirty="0">
                <a:solidFill>
                  <a:srgbClr val="FFFF00"/>
                </a:solidFill>
              </a:rPr>
              <a:t> - </a:t>
            </a:r>
            <a:r>
              <a:rPr lang="en-US" sz="2000" i="1" dirty="0" err="1">
                <a:solidFill>
                  <a:srgbClr val="FFFF00"/>
                </a:solidFill>
              </a:rPr>
              <a:t>confundimento</a:t>
            </a:r>
            <a:endParaRPr lang="en-US" sz="2000" i="1" dirty="0">
              <a:solidFill>
                <a:srgbClr val="FFFF00"/>
              </a:solidFill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EBE2435C-623F-0C00-B9AC-803171F00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448"/>
            <a:ext cx="9132463" cy="537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57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4">
            <a:extLst>
              <a:ext uri="{FF2B5EF4-FFF2-40B4-BE49-F238E27FC236}">
                <a16:creationId xmlns:a16="http://schemas.microsoft.com/office/drawing/2014/main" id="{0F5CD224-F2F7-9349-9B8B-AC4373B34BB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Exposições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63" name="Retângulo 35">
            <a:extLst>
              <a:ext uri="{FF2B5EF4-FFF2-40B4-BE49-F238E27FC236}">
                <a16:creationId xmlns:a16="http://schemas.microsoft.com/office/drawing/2014/main" id="{9F09D864-5A8B-CC40-B41F-5E1D45EAB698}"/>
              </a:ext>
            </a:extLst>
          </p:cNvPr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1DC71-983E-A415-060F-F866BEDD7DF6}"/>
              </a:ext>
            </a:extLst>
          </p:cNvPr>
          <p:cNvSpPr txBox="1"/>
          <p:nvPr/>
        </p:nvSpPr>
        <p:spPr>
          <a:xfrm>
            <a:off x="233243" y="781708"/>
            <a:ext cx="4305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solidFill>
                  <a:srgbClr val="FFFF00"/>
                </a:solidFill>
              </a:rPr>
              <a:t>Quantificando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exposições</a:t>
            </a:r>
            <a:endParaRPr lang="en-US" sz="2000" i="1" dirty="0">
              <a:solidFill>
                <a:srgbClr val="FFFF00"/>
              </a:solidFill>
            </a:endParaRP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11691B9-9EC3-1C1D-F9AA-2A6F71FDA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5" y="2571750"/>
            <a:ext cx="897657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16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-15977" y="183030"/>
            <a:ext cx="9317039" cy="19389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2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Universidade Federal do Rio Grande do Sul</a:t>
            </a:r>
          </a:p>
          <a:p>
            <a:pPr algn="ctr">
              <a:defRPr/>
            </a:pPr>
            <a:r>
              <a:rPr lang="pt-BR" sz="32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Faculdade de Medicina</a:t>
            </a:r>
          </a:p>
          <a:p>
            <a:pPr algn="ctr">
              <a:defRPr/>
            </a:pPr>
            <a:endParaRPr lang="pt-BR" sz="3200" b="1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  <a:p>
            <a:pPr algn="ctr">
              <a:defRPr/>
            </a:pPr>
            <a:r>
              <a:rPr lang="pt-BR" sz="2400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PPG Cardiologia e Ciências Cardiovasculares| PPG Epidemiologia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-445168" y="5889779"/>
            <a:ext cx="9841831" cy="8839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ângulo 3"/>
          <p:cNvSpPr/>
          <p:nvPr/>
        </p:nvSpPr>
        <p:spPr>
          <a:xfrm flipV="1">
            <a:off x="-373917" y="2353515"/>
            <a:ext cx="10032920" cy="4571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14" name="CaixaDeTexto 13"/>
          <p:cNvSpPr txBox="1"/>
          <p:nvPr/>
        </p:nvSpPr>
        <p:spPr>
          <a:xfrm>
            <a:off x="75565" y="2494907"/>
            <a:ext cx="899287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pt-BR" sz="36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Desafios da ciência cardiovascular relacionadas ao estilo de vida</a:t>
            </a:r>
          </a:p>
          <a:p>
            <a:pPr algn="ctr" eaLnBrk="1" hangingPunct="1">
              <a:defRPr/>
            </a:pPr>
            <a:r>
              <a:rPr lang="pt-BR" sz="28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Reflexões com dois grandes amigos na mesa</a:t>
            </a:r>
          </a:p>
        </p:txBody>
      </p:sp>
      <p:pic>
        <p:nvPicPr>
          <p:cNvPr id="15" name="Imagem 6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92" y="6056479"/>
            <a:ext cx="666954" cy="55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m 18"/>
          <p:cNvPicPr/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9" t="1" r="13522" b="7343"/>
          <a:stretch/>
        </p:blipFill>
        <p:spPr bwMode="auto">
          <a:xfrm>
            <a:off x="4962064" y="6102532"/>
            <a:ext cx="1090146" cy="4584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 descr="CAR 00097 ENSAIO CLÍNICO RANDOMIZADO SÚMULA OBJETIVOS:">
            <a:extLst>
              <a:ext uri="{FF2B5EF4-FFF2-40B4-BE49-F238E27FC236}">
                <a16:creationId xmlns:a16="http://schemas.microsoft.com/office/drawing/2014/main" id="{059DC410-D2AA-73F9-B393-46BD4DF32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5" t="5072" r="15602" b="11439"/>
          <a:stretch/>
        </p:blipFill>
        <p:spPr bwMode="auto">
          <a:xfrm>
            <a:off x="2369144" y="5920228"/>
            <a:ext cx="843532" cy="82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PGEPI | UFRGS – Programa de Pós-Graduação em Epidemiologia">
            <a:extLst>
              <a:ext uri="{FF2B5EF4-FFF2-40B4-BE49-F238E27FC236}">
                <a16:creationId xmlns:a16="http://schemas.microsoft.com/office/drawing/2014/main" id="{7F1D755C-4CCC-8C93-6280-15E9B566B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899" y="6153782"/>
            <a:ext cx="1291419" cy="45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X Atlas da International Diabetes Federation – Sociedade Brasileira de  Diabetes – Profissional">
            <a:extLst>
              <a:ext uri="{FF2B5EF4-FFF2-40B4-BE49-F238E27FC236}">
                <a16:creationId xmlns:a16="http://schemas.microsoft.com/office/drawing/2014/main" id="{C8C057CD-7DB2-C260-C65A-BE016930C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96" y="6072885"/>
            <a:ext cx="1777228" cy="4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stitute for Health Metrics and Evaluation (IHME) (@IHME_UW) / Twitter">
            <a:extLst>
              <a:ext uri="{FF2B5EF4-FFF2-40B4-BE49-F238E27FC236}">
                <a16:creationId xmlns:a16="http://schemas.microsoft.com/office/drawing/2014/main" id="{9DA9FB08-F83A-FB81-2A4E-39F263FB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39538" y="6029818"/>
            <a:ext cx="593436" cy="59343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6788A6-FFCD-09C7-710E-676B077EBAF6}"/>
              </a:ext>
            </a:extLst>
          </p:cNvPr>
          <p:cNvSpPr txBox="1"/>
          <p:nvPr/>
        </p:nvSpPr>
        <p:spPr>
          <a:xfrm>
            <a:off x="3322488" y="4466568"/>
            <a:ext cx="2552365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Lucas Helal</a:t>
            </a:r>
          </a:p>
          <a:p>
            <a:r>
              <a:rPr lang="en-US" sz="1400" dirty="0">
                <a:solidFill>
                  <a:schemeClr val="bg2"/>
                </a:solidFill>
              </a:rPr>
              <a:t>ORCID: </a:t>
            </a:r>
            <a:r>
              <a:rPr lang="en-CA" sz="1400" dirty="0">
                <a:solidFill>
                  <a:schemeClr val="bg2"/>
                </a:solidFill>
              </a:rPr>
              <a:t>0000-0002-6900-7185</a:t>
            </a:r>
          </a:p>
          <a:p>
            <a:r>
              <a:rPr lang="en-US" sz="1400" dirty="0" err="1">
                <a:solidFill>
                  <a:schemeClr val="bg2"/>
                </a:solidFill>
              </a:rPr>
              <a:t>lucas.helal@ufrgs.br</a:t>
            </a:r>
            <a:endParaRPr lang="en-US" sz="1400" dirty="0">
              <a:solidFill>
                <a:schemeClr val="bg2"/>
              </a:solidFill>
            </a:endParaRPr>
          </a:p>
          <a:p>
            <a:r>
              <a:rPr lang="en-US" sz="1400" dirty="0" err="1">
                <a:solidFill>
                  <a:schemeClr val="bg2"/>
                </a:solidFill>
              </a:rPr>
              <a:t>github.com</a:t>
            </a:r>
            <a:r>
              <a:rPr lang="en-US" sz="1400" dirty="0">
                <a:solidFill>
                  <a:schemeClr val="bg2"/>
                </a:solidFill>
              </a:rPr>
              <a:t>/lhelal1/git-remote-2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Imagem 8">
            <a:extLst>
              <a:ext uri="{FF2B5EF4-FFF2-40B4-BE49-F238E27FC236}">
                <a16:creationId xmlns:a16="http://schemas.microsoft.com/office/drawing/2014/main" id="{93F1A8C1-6E54-84AC-D250-1D9A722A99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265" y="4359280"/>
            <a:ext cx="1388479" cy="1388479"/>
          </a:xfrm>
          <a:prstGeom prst="rect">
            <a:avLst/>
          </a:prstGeom>
        </p:spPr>
      </p:pic>
      <p:pic>
        <p:nvPicPr>
          <p:cNvPr id="11" name="Imagem 9">
            <a:extLst>
              <a:ext uri="{FF2B5EF4-FFF2-40B4-BE49-F238E27FC236}">
                <a16:creationId xmlns:a16="http://schemas.microsoft.com/office/drawing/2014/main" id="{195C23D2-9EF1-7256-FBFA-EBDA92288F9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280" r="1157" b="13365"/>
          <a:stretch/>
        </p:blipFill>
        <p:spPr>
          <a:xfrm>
            <a:off x="1830013" y="4316951"/>
            <a:ext cx="1382663" cy="1412157"/>
          </a:xfrm>
          <a:prstGeom prst="ellipse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23108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4">
            <a:extLst>
              <a:ext uri="{FF2B5EF4-FFF2-40B4-BE49-F238E27FC236}">
                <a16:creationId xmlns:a16="http://schemas.microsoft.com/office/drawing/2014/main" id="{0F5CD224-F2F7-9349-9B8B-AC4373B34BB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Princípios Norteadores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63" name="Retângulo 35">
            <a:extLst>
              <a:ext uri="{FF2B5EF4-FFF2-40B4-BE49-F238E27FC236}">
                <a16:creationId xmlns:a16="http://schemas.microsoft.com/office/drawing/2014/main" id="{9F09D864-5A8B-CC40-B41F-5E1D45EAB698}"/>
              </a:ext>
            </a:extLst>
          </p:cNvPr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73FAF8F-6C1E-7B41-A39A-2BC7F97802CE}"/>
              </a:ext>
            </a:extLst>
          </p:cNvPr>
          <p:cNvSpPr txBox="1"/>
          <p:nvPr/>
        </p:nvSpPr>
        <p:spPr>
          <a:xfrm>
            <a:off x="233243" y="781708"/>
            <a:ext cx="6203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solidFill>
                  <a:srgbClr val="FFFF00"/>
                </a:solidFill>
              </a:rPr>
              <a:t>Ética</a:t>
            </a:r>
            <a:r>
              <a:rPr lang="en-US" sz="2400" i="1" dirty="0">
                <a:solidFill>
                  <a:srgbClr val="FFFF00"/>
                </a:solidFill>
              </a:rPr>
              <a:t> – </a:t>
            </a:r>
            <a:r>
              <a:rPr lang="en-US" sz="2400" i="1" dirty="0" err="1">
                <a:solidFill>
                  <a:srgbClr val="FFFF00"/>
                </a:solidFill>
              </a:rPr>
              <a:t>Imperativo</a:t>
            </a:r>
            <a:r>
              <a:rPr lang="en-US" sz="2400" i="1" dirty="0">
                <a:solidFill>
                  <a:srgbClr val="FFFF00"/>
                </a:solidFill>
              </a:rPr>
              <a:t> </a:t>
            </a:r>
            <a:r>
              <a:rPr lang="en-US" sz="2400" i="1" dirty="0" err="1">
                <a:solidFill>
                  <a:srgbClr val="FFFF00"/>
                </a:solidFill>
              </a:rPr>
              <a:t>Categório</a:t>
            </a:r>
            <a:r>
              <a:rPr lang="en-US" sz="2400" i="1" dirty="0">
                <a:solidFill>
                  <a:srgbClr val="FFFF00"/>
                </a:solidFill>
              </a:rPr>
              <a:t> | </a:t>
            </a:r>
            <a:r>
              <a:rPr lang="en-US" sz="2400" i="1" dirty="0" err="1">
                <a:solidFill>
                  <a:srgbClr val="FFFF00"/>
                </a:solidFill>
              </a:rPr>
              <a:t>dever</a:t>
            </a:r>
            <a:r>
              <a:rPr lang="en-US" sz="2400" i="1" dirty="0">
                <a:solidFill>
                  <a:srgbClr val="FFFF00"/>
                </a:solidFill>
              </a:rPr>
              <a:t> prima facie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1007DB-E193-025C-90FF-75FDE614ABD5}"/>
              </a:ext>
            </a:extLst>
          </p:cNvPr>
          <p:cNvSpPr txBox="1"/>
          <p:nvPr/>
        </p:nvSpPr>
        <p:spPr>
          <a:xfrm>
            <a:off x="527590" y="2897713"/>
            <a:ext cx="21194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FF00"/>
                </a:solidFill>
              </a:rPr>
              <a:t>MORAL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4F1060-D95A-023F-E448-8044DFC8E491}"/>
              </a:ext>
            </a:extLst>
          </p:cNvPr>
          <p:cNvSpPr txBox="1"/>
          <p:nvPr/>
        </p:nvSpPr>
        <p:spPr>
          <a:xfrm>
            <a:off x="6438368" y="2897712"/>
            <a:ext cx="22504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FF00"/>
                </a:solidFill>
              </a:rPr>
              <a:t>DIREITO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B49E6C-1413-0E37-86A0-81DAA629FB2E}"/>
              </a:ext>
            </a:extLst>
          </p:cNvPr>
          <p:cNvCxnSpPr>
            <a:cxnSpLocks/>
          </p:cNvCxnSpPr>
          <p:nvPr/>
        </p:nvCxnSpPr>
        <p:spPr>
          <a:xfrm flipV="1">
            <a:off x="2941426" y="3357456"/>
            <a:ext cx="3261148" cy="1"/>
          </a:xfrm>
          <a:prstGeom prst="line">
            <a:avLst/>
          </a:prstGeom>
          <a:ln w="41275">
            <a:solidFill>
              <a:srgbClr val="FF2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AD00FF-A769-2331-D5C1-49D42A9C8F48}"/>
              </a:ext>
            </a:extLst>
          </p:cNvPr>
          <p:cNvSpPr txBox="1"/>
          <p:nvPr/>
        </p:nvSpPr>
        <p:spPr>
          <a:xfrm>
            <a:off x="0" y="6488668"/>
            <a:ext cx="65202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FF00"/>
                </a:solidFill>
              </a:rPr>
              <a:t>Goldim</a:t>
            </a:r>
            <a:r>
              <a:rPr lang="en-US" sz="1600" dirty="0">
                <a:solidFill>
                  <a:srgbClr val="FFFF00"/>
                </a:solidFill>
              </a:rPr>
              <a:t> JR, 1996; Kant E. </a:t>
            </a:r>
            <a:r>
              <a:rPr lang="en-US" sz="1600" dirty="0" err="1">
                <a:solidFill>
                  <a:srgbClr val="FFFF00"/>
                </a:solidFill>
              </a:rPr>
              <a:t>Fundamentação</a:t>
            </a:r>
            <a:r>
              <a:rPr lang="en-US" sz="1600" dirty="0">
                <a:solidFill>
                  <a:srgbClr val="FFFF00"/>
                </a:solidFill>
              </a:rPr>
              <a:t> da </a:t>
            </a:r>
            <a:r>
              <a:rPr lang="en-US" sz="1600" dirty="0" err="1">
                <a:solidFill>
                  <a:srgbClr val="FFFF00"/>
                </a:solidFill>
              </a:rPr>
              <a:t>Metafísica</a:t>
            </a:r>
            <a:r>
              <a:rPr lang="en-US" sz="1600" dirty="0">
                <a:solidFill>
                  <a:srgbClr val="FFFF00"/>
                </a:solidFill>
              </a:rPr>
              <a:t> dos Costumes, 1785.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AE38F-230C-AF40-FD41-BB2EB8D8271D}"/>
              </a:ext>
            </a:extLst>
          </p:cNvPr>
          <p:cNvSpPr txBox="1"/>
          <p:nvPr/>
        </p:nvSpPr>
        <p:spPr>
          <a:xfrm>
            <a:off x="0" y="5148925"/>
            <a:ext cx="9060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0" i="1" dirty="0">
                <a:solidFill>
                  <a:srgbClr val="FFFF00"/>
                </a:solidFill>
                <a:effectLst/>
              </a:rPr>
              <a:t>"a </a:t>
            </a:r>
            <a:r>
              <a:rPr lang="en-CA" sz="2000" b="0" i="1" dirty="0" err="1">
                <a:solidFill>
                  <a:srgbClr val="FFFF00"/>
                </a:solidFill>
                <a:effectLst/>
              </a:rPr>
              <a:t>representação</a:t>
            </a:r>
            <a:r>
              <a:rPr lang="en-CA" sz="2000" b="0" i="1" dirty="0">
                <a:solidFill>
                  <a:srgbClr val="FFFF00"/>
                </a:solidFill>
                <a:effectLst/>
              </a:rPr>
              <a:t> de um </a:t>
            </a:r>
            <a:r>
              <a:rPr lang="en-CA" sz="2000" b="0" i="1" dirty="0" err="1">
                <a:solidFill>
                  <a:srgbClr val="FFFF00"/>
                </a:solidFill>
                <a:effectLst/>
              </a:rPr>
              <a:t>princípio</a:t>
            </a:r>
            <a:r>
              <a:rPr lang="en-CA" sz="2000" b="0" i="1" dirty="0">
                <a:solidFill>
                  <a:srgbClr val="FFFF00"/>
                </a:solidFill>
                <a:effectLst/>
              </a:rPr>
              <a:t> </a:t>
            </a:r>
            <a:r>
              <a:rPr lang="en-CA" sz="2000" b="0" i="1" dirty="0" err="1">
                <a:solidFill>
                  <a:srgbClr val="FFFF00"/>
                </a:solidFill>
                <a:effectLst/>
              </a:rPr>
              <a:t>objetivo</a:t>
            </a:r>
            <a:r>
              <a:rPr lang="en-CA" sz="2000" b="0" i="1" dirty="0">
                <a:solidFill>
                  <a:srgbClr val="FFFF00"/>
                </a:solidFill>
                <a:effectLst/>
              </a:rPr>
              <a:t> </a:t>
            </a:r>
            <a:r>
              <a:rPr lang="en-CA" sz="2000" b="0" i="1" dirty="0" err="1">
                <a:solidFill>
                  <a:srgbClr val="FFFF00"/>
                </a:solidFill>
                <a:effectLst/>
              </a:rPr>
              <a:t>enquanto</a:t>
            </a:r>
            <a:r>
              <a:rPr lang="en-CA" sz="2000" b="0" i="1" dirty="0">
                <a:solidFill>
                  <a:srgbClr val="FFFF00"/>
                </a:solidFill>
                <a:effectLst/>
              </a:rPr>
              <a:t> </a:t>
            </a:r>
            <a:r>
              <a:rPr lang="en-CA" sz="2000" b="0" i="1" dirty="0" err="1">
                <a:solidFill>
                  <a:srgbClr val="FFFF00"/>
                </a:solidFill>
                <a:effectLst/>
              </a:rPr>
              <a:t>constrange</a:t>
            </a:r>
            <a:r>
              <a:rPr lang="en-CA" sz="2000" b="0" i="1" dirty="0">
                <a:solidFill>
                  <a:srgbClr val="FFFF00"/>
                </a:solidFill>
                <a:effectLst/>
              </a:rPr>
              <a:t> a </a:t>
            </a:r>
            <a:r>
              <a:rPr lang="en-CA" sz="2000" b="0" i="1" dirty="0" err="1">
                <a:solidFill>
                  <a:srgbClr val="FFFF00"/>
                </a:solidFill>
                <a:effectLst/>
              </a:rPr>
              <a:t>vontade</a:t>
            </a:r>
            <a:r>
              <a:rPr lang="en-CA" sz="2000" b="0" i="1" dirty="0">
                <a:solidFill>
                  <a:srgbClr val="FFFF00"/>
                </a:solidFill>
                <a:effectLst/>
              </a:rPr>
              <a:t>, </a:t>
            </a:r>
          </a:p>
          <a:p>
            <a:pPr algn="ctr"/>
            <a:r>
              <a:rPr lang="en-CA" sz="2000" b="0" i="1" dirty="0" err="1">
                <a:solidFill>
                  <a:srgbClr val="FFFF00"/>
                </a:solidFill>
                <a:effectLst/>
              </a:rPr>
              <a:t>denomina</a:t>
            </a:r>
            <a:r>
              <a:rPr lang="en-CA" sz="2000" b="0" i="1" dirty="0">
                <a:solidFill>
                  <a:srgbClr val="FFFF00"/>
                </a:solidFill>
                <a:effectLst/>
              </a:rPr>
              <a:t>-se </a:t>
            </a:r>
            <a:r>
              <a:rPr lang="en-CA" sz="2000" b="0" i="1" dirty="0" err="1">
                <a:solidFill>
                  <a:srgbClr val="FFFF00"/>
                </a:solidFill>
                <a:effectLst/>
              </a:rPr>
              <a:t>uma</a:t>
            </a:r>
            <a:r>
              <a:rPr lang="en-CA" sz="2000" b="0" i="1" dirty="0">
                <a:solidFill>
                  <a:srgbClr val="FFFF00"/>
                </a:solidFill>
                <a:effectLst/>
              </a:rPr>
              <a:t> </a:t>
            </a:r>
            <a:r>
              <a:rPr lang="en-CA" sz="2000" b="0" i="1" dirty="0" err="1">
                <a:solidFill>
                  <a:srgbClr val="FFFF00"/>
                </a:solidFill>
                <a:effectLst/>
              </a:rPr>
              <a:t>ordem</a:t>
            </a:r>
            <a:r>
              <a:rPr lang="en-CA" sz="2000" b="0" i="1" dirty="0">
                <a:solidFill>
                  <a:srgbClr val="FFFF00"/>
                </a:solidFill>
                <a:effectLst/>
              </a:rPr>
              <a:t> da </a:t>
            </a:r>
            <a:r>
              <a:rPr lang="en-CA" sz="2000" b="0" i="1" dirty="0" err="1">
                <a:solidFill>
                  <a:srgbClr val="FFFF00"/>
                </a:solidFill>
                <a:effectLst/>
              </a:rPr>
              <a:t>razão</a:t>
            </a:r>
            <a:r>
              <a:rPr lang="en-CA" sz="2000" b="0" i="1" dirty="0">
                <a:solidFill>
                  <a:srgbClr val="FFFF00"/>
                </a:solidFill>
                <a:effectLst/>
              </a:rPr>
              <a:t>; e a </a:t>
            </a:r>
            <a:r>
              <a:rPr lang="en-CA" sz="2000" b="0" i="1" dirty="0" err="1">
                <a:solidFill>
                  <a:srgbClr val="FFFF00"/>
                </a:solidFill>
                <a:effectLst/>
              </a:rPr>
              <a:t>fórmula</a:t>
            </a:r>
            <a:r>
              <a:rPr lang="en-CA" sz="2000" b="0" i="1" dirty="0">
                <a:solidFill>
                  <a:srgbClr val="FFFF00"/>
                </a:solidFill>
                <a:effectLst/>
              </a:rPr>
              <a:t> do </a:t>
            </a:r>
            <a:r>
              <a:rPr lang="en-CA" sz="2000" b="0" i="1" dirty="0" err="1">
                <a:solidFill>
                  <a:srgbClr val="FFFF00"/>
                </a:solidFill>
                <a:effectLst/>
              </a:rPr>
              <a:t>mando</a:t>
            </a:r>
            <a:r>
              <a:rPr lang="en-CA" sz="2000" b="0" i="1" dirty="0">
                <a:solidFill>
                  <a:srgbClr val="FFFF00"/>
                </a:solidFill>
                <a:effectLst/>
              </a:rPr>
              <a:t> </a:t>
            </a:r>
            <a:r>
              <a:rPr lang="en-CA" sz="2000" b="0" i="1" dirty="0" err="1">
                <a:solidFill>
                  <a:srgbClr val="FFFF00"/>
                </a:solidFill>
                <a:effectLst/>
              </a:rPr>
              <a:t>denomina</a:t>
            </a:r>
            <a:r>
              <a:rPr lang="en-CA" sz="2000" b="0" i="1" dirty="0">
                <a:solidFill>
                  <a:srgbClr val="FFFF00"/>
                </a:solidFill>
                <a:effectLst/>
              </a:rPr>
              <a:t>-se </a:t>
            </a:r>
            <a:r>
              <a:rPr lang="en-CA" sz="2000" b="0" i="1" dirty="0" err="1">
                <a:solidFill>
                  <a:srgbClr val="FFFF00"/>
                </a:solidFill>
                <a:effectLst/>
              </a:rPr>
              <a:t>Imperativo</a:t>
            </a:r>
            <a:r>
              <a:rPr lang="en-CA" sz="2000" b="0" i="1" dirty="0">
                <a:solidFill>
                  <a:srgbClr val="FFFF00"/>
                </a:solidFill>
                <a:effectLst/>
              </a:rPr>
              <a:t>…” </a:t>
            </a:r>
            <a:br>
              <a:rPr lang="en-CA" sz="2000" i="1" dirty="0">
                <a:solidFill>
                  <a:srgbClr val="FFFF00"/>
                </a:solidFill>
              </a:rPr>
            </a:br>
            <a:endParaRPr lang="en-US" sz="20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219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4">
            <a:extLst>
              <a:ext uri="{FF2B5EF4-FFF2-40B4-BE49-F238E27FC236}">
                <a16:creationId xmlns:a16="http://schemas.microsoft.com/office/drawing/2014/main" id="{0F5CD224-F2F7-9349-9B8B-AC4373B34BB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Princípios Norteadores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63" name="Retângulo 35">
            <a:extLst>
              <a:ext uri="{FF2B5EF4-FFF2-40B4-BE49-F238E27FC236}">
                <a16:creationId xmlns:a16="http://schemas.microsoft.com/office/drawing/2014/main" id="{9F09D864-5A8B-CC40-B41F-5E1D45EAB698}"/>
              </a:ext>
            </a:extLst>
          </p:cNvPr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73FAF8F-6C1E-7B41-A39A-2BC7F97802CE}"/>
              </a:ext>
            </a:extLst>
          </p:cNvPr>
          <p:cNvSpPr txBox="1"/>
          <p:nvPr/>
        </p:nvSpPr>
        <p:spPr>
          <a:xfrm>
            <a:off x="233243" y="781708"/>
            <a:ext cx="5869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FFFF00"/>
                </a:solidFill>
              </a:rPr>
              <a:t>(Bio)</a:t>
            </a:r>
            <a:r>
              <a:rPr lang="en-US" sz="2400" i="1" dirty="0" err="1">
                <a:solidFill>
                  <a:srgbClr val="FFFF00"/>
                </a:solidFill>
              </a:rPr>
              <a:t>ética</a:t>
            </a:r>
            <a:r>
              <a:rPr lang="en-US" sz="2400" i="1" dirty="0">
                <a:solidFill>
                  <a:srgbClr val="FFFF00"/>
                </a:solidFill>
              </a:rPr>
              <a:t> – </a:t>
            </a:r>
            <a:r>
              <a:rPr lang="en-US" sz="2400" i="1" dirty="0" err="1">
                <a:solidFill>
                  <a:srgbClr val="FFFF00"/>
                </a:solidFill>
              </a:rPr>
              <a:t>Principialismo</a:t>
            </a:r>
            <a:r>
              <a:rPr lang="en-US" sz="2400" i="1" dirty="0">
                <a:solidFill>
                  <a:srgbClr val="FFFF00"/>
                </a:solidFill>
              </a:rPr>
              <a:t> e </a:t>
            </a:r>
            <a:r>
              <a:rPr lang="en-US" sz="2400" i="1" dirty="0" err="1">
                <a:solidFill>
                  <a:srgbClr val="FFFF00"/>
                </a:solidFill>
              </a:rPr>
              <a:t>Responsabilidade</a:t>
            </a:r>
            <a:endParaRPr lang="en-US" sz="2400" i="1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D00FF-A769-2331-D5C1-49D42A9C8F48}"/>
              </a:ext>
            </a:extLst>
          </p:cNvPr>
          <p:cNvSpPr txBox="1"/>
          <p:nvPr/>
        </p:nvSpPr>
        <p:spPr>
          <a:xfrm>
            <a:off x="0" y="6488668"/>
            <a:ext cx="2456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FF00"/>
                </a:solidFill>
              </a:rPr>
              <a:t>Sobral</a:t>
            </a:r>
            <a:r>
              <a:rPr lang="en-US" sz="1600" dirty="0">
                <a:solidFill>
                  <a:srgbClr val="FFFF00"/>
                </a:solidFill>
              </a:rPr>
              <a:t>, A. </a:t>
            </a:r>
            <a:r>
              <a:rPr lang="en-US" sz="1600" dirty="0" err="1">
                <a:solidFill>
                  <a:srgbClr val="FFFF00"/>
                </a:solidFill>
              </a:rPr>
              <a:t>Bioethikos</a:t>
            </a:r>
            <a:r>
              <a:rPr lang="en-US" sz="1600" dirty="0">
                <a:solidFill>
                  <a:srgbClr val="FFFF00"/>
                </a:solidFill>
              </a:rPr>
              <a:t>, 2009.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79DDD9E-43BA-DEE8-BFD2-93960350645F}"/>
              </a:ext>
            </a:extLst>
          </p:cNvPr>
          <p:cNvSpPr/>
          <p:nvPr/>
        </p:nvSpPr>
        <p:spPr>
          <a:xfrm>
            <a:off x="233244" y="1457433"/>
            <a:ext cx="2708183" cy="2708183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F14E8E3-CC02-D394-F526-B5A14A8A6579}"/>
              </a:ext>
            </a:extLst>
          </p:cNvPr>
          <p:cNvSpPr/>
          <p:nvPr/>
        </p:nvSpPr>
        <p:spPr>
          <a:xfrm>
            <a:off x="3216850" y="1457432"/>
            <a:ext cx="2708183" cy="2708183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1CA5D8A-7702-79C4-30F6-B3F85AAE2D50}"/>
              </a:ext>
            </a:extLst>
          </p:cNvPr>
          <p:cNvSpPr/>
          <p:nvPr/>
        </p:nvSpPr>
        <p:spPr>
          <a:xfrm>
            <a:off x="6202575" y="1457432"/>
            <a:ext cx="2708183" cy="2708183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3DE03-1D5A-5EB8-8747-5DB9E539A1AC}"/>
              </a:ext>
            </a:extLst>
          </p:cNvPr>
          <p:cNvSpPr txBox="1"/>
          <p:nvPr/>
        </p:nvSpPr>
        <p:spPr>
          <a:xfrm>
            <a:off x="380914" y="1829518"/>
            <a:ext cx="24128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NÃO</a:t>
            </a: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MALEFICÊNCIA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EE0CCC-B6FE-6B73-B378-C7B9FC2BF74E}"/>
              </a:ext>
            </a:extLst>
          </p:cNvPr>
          <p:cNvSpPr txBox="1"/>
          <p:nvPr/>
        </p:nvSpPr>
        <p:spPr>
          <a:xfrm>
            <a:off x="461160" y="3028890"/>
            <a:ext cx="2252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>
                <a:solidFill>
                  <a:srgbClr val="FFFF00"/>
                </a:solidFill>
              </a:rPr>
              <a:t>Primum non </a:t>
            </a:r>
            <a:r>
              <a:rPr lang="en-US" sz="2000" i="1" dirty="0" err="1">
                <a:solidFill>
                  <a:srgbClr val="FFFF00"/>
                </a:solidFill>
              </a:rPr>
              <a:t>nocere</a:t>
            </a:r>
            <a:endParaRPr lang="en-US" sz="2000" i="1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AB86FB-1070-C228-5DED-E4798E08EA76}"/>
              </a:ext>
            </a:extLst>
          </p:cNvPr>
          <p:cNvSpPr txBox="1"/>
          <p:nvPr/>
        </p:nvSpPr>
        <p:spPr>
          <a:xfrm>
            <a:off x="6417571" y="2505670"/>
            <a:ext cx="2342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BENEFICÊNCIA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F06B7D-3F4B-2993-6C08-D8B35384C10A}"/>
              </a:ext>
            </a:extLst>
          </p:cNvPr>
          <p:cNvSpPr txBox="1"/>
          <p:nvPr/>
        </p:nvSpPr>
        <p:spPr>
          <a:xfrm>
            <a:off x="3906412" y="2553515"/>
            <a:ext cx="1386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JUSTIÇA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9195B1-F4C0-4C93-EECD-45ADCCCB7470}"/>
              </a:ext>
            </a:extLst>
          </p:cNvPr>
          <p:cNvSpPr txBox="1"/>
          <p:nvPr/>
        </p:nvSpPr>
        <p:spPr>
          <a:xfrm>
            <a:off x="221673" y="4530436"/>
            <a:ext cx="7231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Retrospectiva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 Causa e </a:t>
            </a:r>
            <a:r>
              <a:rPr lang="en-US" sz="2000" dirty="0" err="1">
                <a:solidFill>
                  <a:schemeClr val="bg1"/>
                </a:solidFill>
                <a:sym typeface="Wingdings" pitchFamily="2" charset="2"/>
              </a:rPr>
              <a:t>efeito</a:t>
            </a: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, </a:t>
            </a:r>
            <a:r>
              <a:rPr lang="en-US" sz="2000" dirty="0" err="1">
                <a:solidFill>
                  <a:schemeClr val="bg1"/>
                </a:solidFill>
                <a:sym typeface="Wingdings" pitchFamily="2" charset="2"/>
              </a:rPr>
              <a:t>conhecimento</a:t>
            </a: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bg1"/>
                </a:solidFill>
                <a:sym typeface="Wingdings" pitchFamily="2" charset="2"/>
              </a:rPr>
              <a:t>prévio</a:t>
            </a: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sym typeface="Wingdings" pitchFamily="2" charset="2"/>
              </a:rPr>
              <a:t>ação</a:t>
            </a:r>
            <a:endParaRPr lang="en-US" sz="2000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sz="2000" b="1" dirty="0" err="1">
                <a:solidFill>
                  <a:schemeClr val="bg1"/>
                </a:solidFill>
                <a:sym typeface="Wingdings" pitchFamily="2" charset="2"/>
              </a:rPr>
              <a:t>Prospectativa</a:t>
            </a: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  </a:t>
            </a:r>
            <a:r>
              <a:rPr lang="en-US" sz="2000" dirty="0" err="1">
                <a:solidFill>
                  <a:schemeClr val="bg1"/>
                </a:solidFill>
                <a:sym typeface="Wingdings" pitchFamily="2" charset="2"/>
              </a:rPr>
              <a:t>Prevê</a:t>
            </a: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bg1"/>
                </a:solidFill>
                <a:sym typeface="Wingdings" pitchFamily="2" charset="2"/>
              </a:rPr>
              <a:t>medidas</a:t>
            </a: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 de contra-</a:t>
            </a:r>
            <a:r>
              <a:rPr lang="en-US" sz="2000" dirty="0" err="1">
                <a:solidFill>
                  <a:schemeClr val="bg1"/>
                </a:solidFill>
                <a:sym typeface="Wingdings" pitchFamily="2" charset="2"/>
              </a:rPr>
              <a:t>efeito</a:t>
            </a: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 para </a:t>
            </a:r>
            <a:r>
              <a:rPr lang="en-US" sz="2000" dirty="0" err="1">
                <a:solidFill>
                  <a:schemeClr val="bg1"/>
                </a:solidFill>
                <a:sym typeface="Wingdings" pitchFamily="2" charset="2"/>
              </a:rPr>
              <a:t>mitigar</a:t>
            </a:r>
            <a:r>
              <a:rPr lang="en-US" sz="20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bg1"/>
                </a:solidFill>
                <a:sym typeface="Wingdings" pitchFamily="2" charset="2"/>
              </a:rPr>
              <a:t>danos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61D622-97F3-82E7-0842-505A43E408DB}"/>
              </a:ext>
            </a:extLst>
          </p:cNvPr>
          <p:cNvSpPr txBox="1"/>
          <p:nvPr/>
        </p:nvSpPr>
        <p:spPr>
          <a:xfrm>
            <a:off x="-124691" y="5447996"/>
            <a:ext cx="9251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i="1" dirty="0">
                <a:solidFill>
                  <a:srgbClr val="FFFF00"/>
                </a:solidFill>
                <a:effectLst/>
              </a:rPr>
              <a:t>“o </a:t>
            </a:r>
            <a:r>
              <a:rPr lang="en-CA" sz="2400" i="1" dirty="0" err="1">
                <a:solidFill>
                  <a:srgbClr val="FFFF00"/>
                </a:solidFill>
                <a:effectLst/>
              </a:rPr>
              <a:t>sujeito</a:t>
            </a:r>
            <a:r>
              <a:rPr lang="en-CA" sz="2400" i="1" dirty="0">
                <a:solidFill>
                  <a:srgbClr val="FFFF00"/>
                </a:solidFill>
                <a:effectLst/>
              </a:rPr>
              <a:t> </a:t>
            </a:r>
            <a:r>
              <a:rPr lang="en-CA" sz="2400" i="1" dirty="0" err="1">
                <a:solidFill>
                  <a:srgbClr val="FFFF00"/>
                </a:solidFill>
                <a:effectLst/>
              </a:rPr>
              <a:t>pode</a:t>
            </a:r>
            <a:r>
              <a:rPr lang="en-CA" sz="2400" i="1" dirty="0">
                <a:solidFill>
                  <a:srgbClr val="FFFF00"/>
                </a:solidFill>
                <a:effectLst/>
              </a:rPr>
              <a:t> </a:t>
            </a:r>
            <a:r>
              <a:rPr lang="en-CA" sz="2400" i="1" dirty="0" err="1">
                <a:solidFill>
                  <a:srgbClr val="FFFF00"/>
                </a:solidFill>
                <a:effectLst/>
              </a:rPr>
              <a:t>ter</a:t>
            </a:r>
            <a:r>
              <a:rPr lang="en-CA" sz="2400" i="1" dirty="0">
                <a:solidFill>
                  <a:srgbClr val="FFFF00"/>
                </a:solidFill>
                <a:effectLst/>
              </a:rPr>
              <a:t> </a:t>
            </a:r>
            <a:r>
              <a:rPr lang="en-CA" sz="2400" i="1" dirty="0" err="1">
                <a:solidFill>
                  <a:srgbClr val="FFFF00"/>
                </a:solidFill>
                <a:effectLst/>
              </a:rPr>
              <a:t>justificativas</a:t>
            </a:r>
            <a:r>
              <a:rPr lang="en-CA" sz="2400" i="1" dirty="0">
                <a:solidFill>
                  <a:srgbClr val="FFFF00"/>
                </a:solidFill>
                <a:effectLst/>
              </a:rPr>
              <a:t>, mas </a:t>
            </a:r>
            <a:r>
              <a:rPr lang="en-CA" sz="2400" b="1" i="1" dirty="0" err="1">
                <a:solidFill>
                  <a:srgbClr val="FFFF00"/>
                </a:solidFill>
                <a:effectLst/>
              </a:rPr>
              <a:t>nunca</a:t>
            </a:r>
            <a:r>
              <a:rPr lang="en-CA" sz="2400" b="1" i="1" dirty="0">
                <a:solidFill>
                  <a:srgbClr val="FFFF00"/>
                </a:solidFill>
                <a:effectLst/>
              </a:rPr>
              <a:t> um </a:t>
            </a:r>
            <a:r>
              <a:rPr lang="en-CA" sz="2400" b="1" i="1" dirty="0" err="1">
                <a:solidFill>
                  <a:srgbClr val="FFFF00"/>
                </a:solidFill>
                <a:effectLst/>
              </a:rPr>
              <a:t>álibi</a:t>
            </a:r>
            <a:r>
              <a:rPr lang="en-CA" sz="2400" b="1" i="1" dirty="0">
                <a:solidFill>
                  <a:srgbClr val="FFFF00"/>
                </a:solidFill>
                <a:effectLst/>
              </a:rPr>
              <a:t> que o </a:t>
            </a:r>
            <a:r>
              <a:rPr lang="en-CA" sz="2400" b="1" i="1" dirty="0" err="1">
                <a:solidFill>
                  <a:srgbClr val="FFFF00"/>
                </a:solidFill>
                <a:effectLst/>
              </a:rPr>
              <a:t>isente</a:t>
            </a:r>
            <a:r>
              <a:rPr lang="en-CA" sz="2400" b="1" i="1" dirty="0">
                <a:solidFill>
                  <a:srgbClr val="FFFF00"/>
                </a:solidFill>
                <a:effectLst/>
              </a:rPr>
              <a:t> </a:t>
            </a:r>
            <a:r>
              <a:rPr lang="en-CA" sz="2400" i="1" dirty="0">
                <a:solidFill>
                  <a:srgbClr val="FFFF00"/>
                </a:solidFill>
                <a:effectLst/>
              </a:rPr>
              <a:t>de </a:t>
            </a:r>
            <a:r>
              <a:rPr lang="en-CA" sz="2400" b="1" i="1" dirty="0" err="1">
                <a:solidFill>
                  <a:srgbClr val="FFFF00"/>
                </a:solidFill>
                <a:effectLst/>
              </a:rPr>
              <a:t>responsabilidade</a:t>
            </a:r>
            <a:r>
              <a:rPr lang="en-CA" sz="2400" i="1" dirty="0">
                <a:solidFill>
                  <a:srgbClr val="FFFF00"/>
                </a:solidFill>
                <a:effectLst/>
              </a:rPr>
              <a:t> </a:t>
            </a:r>
            <a:r>
              <a:rPr lang="en-CA" sz="2400" i="1" dirty="0" err="1">
                <a:solidFill>
                  <a:srgbClr val="FFFF00"/>
                </a:solidFill>
                <a:effectLst/>
              </a:rPr>
              <a:t>perante</a:t>
            </a:r>
            <a:r>
              <a:rPr lang="en-CA" sz="2400" i="1" dirty="0">
                <a:solidFill>
                  <a:srgbClr val="FFFF00"/>
                </a:solidFill>
                <a:effectLst/>
              </a:rPr>
              <a:t> o outro...”</a:t>
            </a:r>
            <a:endParaRPr lang="en-US" sz="24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435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68324CE-5A7C-BEFC-7E45-7E0FF5FB07B9}"/>
              </a:ext>
            </a:extLst>
          </p:cNvPr>
          <p:cNvSpPr/>
          <p:nvPr/>
        </p:nvSpPr>
        <p:spPr>
          <a:xfrm>
            <a:off x="0" y="1623855"/>
            <a:ext cx="9144000" cy="145185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4">
            <a:extLst>
              <a:ext uri="{FF2B5EF4-FFF2-40B4-BE49-F238E27FC236}">
                <a16:creationId xmlns:a16="http://schemas.microsoft.com/office/drawing/2014/main" id="{0F5CD224-F2F7-9349-9B8B-AC4373B34BB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Princípios Norteadores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63" name="Retângulo 35">
            <a:extLst>
              <a:ext uri="{FF2B5EF4-FFF2-40B4-BE49-F238E27FC236}">
                <a16:creationId xmlns:a16="http://schemas.microsoft.com/office/drawing/2014/main" id="{9F09D864-5A8B-CC40-B41F-5E1D45EAB698}"/>
              </a:ext>
            </a:extLst>
          </p:cNvPr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73FAF8F-6C1E-7B41-A39A-2BC7F97802CE}"/>
              </a:ext>
            </a:extLst>
          </p:cNvPr>
          <p:cNvSpPr txBox="1"/>
          <p:nvPr/>
        </p:nvSpPr>
        <p:spPr>
          <a:xfrm>
            <a:off x="233243" y="781708"/>
            <a:ext cx="5994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strike="sngStrike" dirty="0">
                <a:solidFill>
                  <a:srgbClr val="FFFF00"/>
                </a:solidFill>
              </a:rPr>
              <a:t>“</a:t>
            </a:r>
            <a:r>
              <a:rPr lang="en-US" sz="2000" i="1" strike="sngStrike" dirty="0" err="1">
                <a:solidFill>
                  <a:srgbClr val="FFFF00"/>
                </a:solidFill>
              </a:rPr>
              <a:t>Exercício</a:t>
            </a:r>
            <a:r>
              <a:rPr lang="en-US" sz="2000" i="1" strike="sngStrike" dirty="0">
                <a:solidFill>
                  <a:srgbClr val="FFFF00"/>
                </a:solidFill>
              </a:rPr>
              <a:t> </a:t>
            </a:r>
            <a:r>
              <a:rPr lang="en-US" sz="2000" i="1" strike="sngStrike" dirty="0" err="1">
                <a:solidFill>
                  <a:srgbClr val="FFFF00"/>
                </a:solidFill>
              </a:rPr>
              <a:t>Ilegal</a:t>
            </a:r>
            <a:r>
              <a:rPr lang="en-US" sz="2000" i="1" strike="sngStrike" dirty="0">
                <a:solidFill>
                  <a:srgbClr val="FFFF00"/>
                </a:solidFill>
              </a:rPr>
              <a:t> da </a:t>
            </a:r>
            <a:r>
              <a:rPr lang="en-US" sz="2000" i="1" strike="sngStrike" dirty="0" err="1">
                <a:solidFill>
                  <a:srgbClr val="FFFF00"/>
                </a:solidFill>
              </a:rPr>
              <a:t>Medicina</a:t>
            </a:r>
            <a:r>
              <a:rPr lang="en-US" sz="2000" i="1" strike="sngStrike" dirty="0">
                <a:solidFill>
                  <a:srgbClr val="FFFF00"/>
                </a:solidFill>
              </a:rPr>
              <a:t>, </a:t>
            </a:r>
            <a:r>
              <a:rPr lang="en-US" sz="2000" i="1" strike="sngStrike" dirty="0" err="1">
                <a:solidFill>
                  <a:srgbClr val="FFFF00"/>
                </a:solidFill>
              </a:rPr>
              <a:t>Arte</a:t>
            </a:r>
            <a:r>
              <a:rPr lang="en-US" sz="2000" i="1" strike="sngStrike" dirty="0">
                <a:solidFill>
                  <a:srgbClr val="FFFF00"/>
                </a:solidFill>
              </a:rPr>
              <a:t> </a:t>
            </a:r>
            <a:r>
              <a:rPr lang="en-US" sz="2000" i="1" strike="sngStrike" dirty="0" err="1">
                <a:solidFill>
                  <a:srgbClr val="FFFF00"/>
                </a:solidFill>
              </a:rPr>
              <a:t>Dentária</a:t>
            </a:r>
            <a:r>
              <a:rPr lang="en-US" sz="2000" i="1" strike="sngStrike" dirty="0">
                <a:solidFill>
                  <a:srgbClr val="FFFF00"/>
                </a:solidFill>
              </a:rPr>
              <a:t> e </a:t>
            </a:r>
            <a:r>
              <a:rPr lang="en-US" sz="2000" i="1" strike="sngStrike" dirty="0" err="1">
                <a:solidFill>
                  <a:srgbClr val="FFFF00"/>
                </a:solidFill>
              </a:rPr>
              <a:t>Farmácia</a:t>
            </a:r>
            <a:r>
              <a:rPr lang="en-US" sz="2000" i="1" strike="sngStrike" dirty="0">
                <a:solidFill>
                  <a:srgbClr val="FFFF00"/>
                </a:solidFill>
              </a:rPr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426010-B730-B933-48FC-52FC5B0F0C44}"/>
              </a:ext>
            </a:extLst>
          </p:cNvPr>
          <p:cNvSpPr txBox="1"/>
          <p:nvPr/>
        </p:nvSpPr>
        <p:spPr>
          <a:xfrm>
            <a:off x="295015" y="1720840"/>
            <a:ext cx="6785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CA" b="1" i="0" dirty="0">
                <a:solidFill>
                  <a:srgbClr val="FFFF00"/>
                </a:solidFill>
                <a:effectLst/>
              </a:rPr>
              <a:t>Art. 284 - </a:t>
            </a:r>
            <a:r>
              <a:rPr lang="en-CA" b="1" i="0" dirty="0" err="1">
                <a:solidFill>
                  <a:srgbClr val="FFFF00"/>
                </a:solidFill>
                <a:effectLst/>
              </a:rPr>
              <a:t>Exercer</a:t>
            </a:r>
            <a:r>
              <a:rPr lang="en-CA" b="1" i="0" dirty="0">
                <a:solidFill>
                  <a:srgbClr val="FFFF00"/>
                </a:solidFill>
                <a:effectLst/>
              </a:rPr>
              <a:t> o </a:t>
            </a:r>
            <a:r>
              <a:rPr lang="en-CA" b="1" i="0" dirty="0" err="1">
                <a:solidFill>
                  <a:srgbClr val="FFFF00"/>
                </a:solidFill>
                <a:effectLst/>
              </a:rPr>
              <a:t>curandeirismo</a:t>
            </a:r>
            <a:r>
              <a:rPr lang="en-CA" b="1" i="0" dirty="0">
                <a:solidFill>
                  <a:srgbClr val="FFFF00"/>
                </a:solidFill>
                <a:effectLst/>
              </a:rPr>
              <a:t>:</a:t>
            </a:r>
          </a:p>
          <a:p>
            <a:pPr algn="just"/>
            <a:endParaRPr lang="en-CA" b="0" i="0" dirty="0">
              <a:solidFill>
                <a:srgbClr val="FFFF00"/>
              </a:solidFill>
              <a:effectLst/>
            </a:endParaRPr>
          </a:p>
          <a:p>
            <a:pPr algn="just"/>
            <a:r>
              <a:rPr lang="en-CA" b="0" i="0" dirty="0">
                <a:solidFill>
                  <a:srgbClr val="FFFF00"/>
                </a:solidFill>
                <a:effectLst/>
              </a:rPr>
              <a:t>I - </a:t>
            </a:r>
            <a:r>
              <a:rPr lang="en-CA" b="0" i="0" dirty="0" err="1">
                <a:solidFill>
                  <a:srgbClr val="FFFF00"/>
                </a:solidFill>
                <a:effectLst/>
              </a:rPr>
              <a:t>prescrevendo</a:t>
            </a:r>
            <a:r>
              <a:rPr lang="en-CA" b="0" i="0" dirty="0">
                <a:solidFill>
                  <a:srgbClr val="FFFF00"/>
                </a:solidFill>
                <a:effectLst/>
              </a:rPr>
              <a:t>, </a:t>
            </a:r>
            <a:r>
              <a:rPr lang="en-CA" b="0" i="0" dirty="0" err="1">
                <a:solidFill>
                  <a:srgbClr val="FFFF00"/>
                </a:solidFill>
                <a:effectLst/>
              </a:rPr>
              <a:t>ministrando</a:t>
            </a:r>
            <a:r>
              <a:rPr lang="en-CA" b="0" i="0" dirty="0">
                <a:solidFill>
                  <a:srgbClr val="FFFF00"/>
                </a:solidFill>
                <a:effectLst/>
              </a:rPr>
              <a:t> </a:t>
            </a:r>
            <a:r>
              <a:rPr lang="en-CA" b="0" i="0" dirty="0" err="1">
                <a:solidFill>
                  <a:srgbClr val="FFFF00"/>
                </a:solidFill>
                <a:effectLst/>
              </a:rPr>
              <a:t>ou</a:t>
            </a:r>
            <a:r>
              <a:rPr lang="en-CA" b="0" i="0" dirty="0">
                <a:solidFill>
                  <a:srgbClr val="FFFF00"/>
                </a:solidFill>
                <a:effectLst/>
              </a:rPr>
              <a:t> </a:t>
            </a:r>
            <a:r>
              <a:rPr lang="en-CA" b="0" i="0" dirty="0" err="1">
                <a:solidFill>
                  <a:srgbClr val="FFFF00"/>
                </a:solidFill>
                <a:effectLst/>
              </a:rPr>
              <a:t>aplicando</a:t>
            </a:r>
            <a:r>
              <a:rPr lang="en-CA" b="0" i="0" dirty="0">
                <a:solidFill>
                  <a:srgbClr val="FFFF00"/>
                </a:solidFill>
                <a:effectLst/>
              </a:rPr>
              <a:t>, </a:t>
            </a:r>
            <a:r>
              <a:rPr lang="en-CA" b="0" i="0" dirty="0" err="1">
                <a:solidFill>
                  <a:srgbClr val="FFFF00"/>
                </a:solidFill>
                <a:effectLst/>
              </a:rPr>
              <a:t>habitualmente</a:t>
            </a:r>
            <a:r>
              <a:rPr lang="en-CA" b="0" i="0" dirty="0">
                <a:solidFill>
                  <a:srgbClr val="FFFF00"/>
                </a:solidFill>
                <a:effectLst/>
              </a:rPr>
              <a:t>, </a:t>
            </a:r>
            <a:r>
              <a:rPr lang="en-CA" b="0" i="0" dirty="0" err="1">
                <a:solidFill>
                  <a:srgbClr val="FFFF00"/>
                </a:solidFill>
                <a:effectLst/>
              </a:rPr>
              <a:t>qualquer</a:t>
            </a:r>
            <a:r>
              <a:rPr lang="en-CA" b="0" i="0" dirty="0">
                <a:solidFill>
                  <a:srgbClr val="FFFF00"/>
                </a:solidFill>
                <a:effectLst/>
              </a:rPr>
              <a:t> </a:t>
            </a:r>
            <a:r>
              <a:rPr lang="en-CA" b="0" i="0" dirty="0" err="1">
                <a:solidFill>
                  <a:srgbClr val="FFFF00"/>
                </a:solidFill>
                <a:effectLst/>
              </a:rPr>
              <a:t>substância</a:t>
            </a:r>
            <a:r>
              <a:rPr lang="en-CA" dirty="0">
                <a:solidFill>
                  <a:srgbClr val="FFFF00"/>
                </a:solidFill>
              </a:rPr>
              <a:t>…</a:t>
            </a:r>
            <a:endParaRPr lang="en-CA" b="0" i="0" dirty="0">
              <a:solidFill>
                <a:srgbClr val="FFFF00"/>
              </a:solidFill>
              <a:effectLst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B2C2CD-9210-CAD6-FBE5-329025620143}"/>
              </a:ext>
            </a:extLst>
          </p:cNvPr>
          <p:cNvSpPr/>
          <p:nvPr/>
        </p:nvSpPr>
        <p:spPr>
          <a:xfrm>
            <a:off x="0" y="3242924"/>
            <a:ext cx="9132180" cy="313016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0670C2-AE6B-790A-4014-3A1F049336BF}"/>
              </a:ext>
            </a:extLst>
          </p:cNvPr>
          <p:cNvSpPr txBox="1"/>
          <p:nvPr/>
        </p:nvSpPr>
        <p:spPr>
          <a:xfrm>
            <a:off x="295015" y="3338945"/>
            <a:ext cx="85303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FF00"/>
                </a:solidFill>
              </a:rPr>
              <a:t>Art. 284-A: </a:t>
            </a:r>
          </a:p>
          <a:p>
            <a:endParaRPr lang="en-CA" dirty="0">
              <a:solidFill>
                <a:srgbClr val="FFFF00"/>
              </a:solidFill>
            </a:endParaRPr>
          </a:p>
          <a:p>
            <a:r>
              <a:rPr lang="en-CA" dirty="0">
                <a:solidFill>
                  <a:srgbClr val="FFFF00"/>
                </a:solidFill>
              </a:rPr>
              <a:t>“</a:t>
            </a:r>
            <a:r>
              <a:rPr lang="en-CA" i="1" dirty="0" err="1">
                <a:solidFill>
                  <a:srgbClr val="FFFF00"/>
                </a:solidFill>
              </a:rPr>
              <a:t>Prescrição</a:t>
            </a:r>
            <a:r>
              <a:rPr lang="en-CA" i="1" dirty="0">
                <a:solidFill>
                  <a:srgbClr val="FFFF00"/>
                </a:solidFill>
              </a:rPr>
              <a:t> de </a:t>
            </a:r>
            <a:r>
              <a:rPr lang="en-CA" i="1" dirty="0" err="1">
                <a:solidFill>
                  <a:srgbClr val="FFFF00"/>
                </a:solidFill>
              </a:rPr>
              <a:t>produto</a:t>
            </a:r>
            <a:r>
              <a:rPr lang="en-CA" i="1" dirty="0">
                <a:solidFill>
                  <a:srgbClr val="FFFF00"/>
                </a:solidFill>
              </a:rPr>
              <a:t> </a:t>
            </a:r>
            <a:r>
              <a:rPr lang="en-CA" i="1" dirty="0" err="1">
                <a:solidFill>
                  <a:srgbClr val="FFFF00"/>
                </a:solidFill>
              </a:rPr>
              <a:t>destinado</a:t>
            </a:r>
            <a:r>
              <a:rPr lang="en-CA" i="1" dirty="0">
                <a:solidFill>
                  <a:srgbClr val="FFFF00"/>
                </a:solidFill>
              </a:rPr>
              <a:t> a fins </a:t>
            </a:r>
            <a:r>
              <a:rPr lang="en-CA" i="1" dirty="0" err="1">
                <a:solidFill>
                  <a:srgbClr val="FFFF00"/>
                </a:solidFill>
              </a:rPr>
              <a:t>terapêuticos</a:t>
            </a:r>
            <a:r>
              <a:rPr lang="en-CA" i="1" dirty="0">
                <a:solidFill>
                  <a:srgbClr val="FFFF00"/>
                </a:solidFill>
              </a:rPr>
              <a:t> </a:t>
            </a:r>
            <a:r>
              <a:rPr lang="en-CA" i="1" dirty="0" err="1">
                <a:solidFill>
                  <a:srgbClr val="FFFF00"/>
                </a:solidFill>
              </a:rPr>
              <a:t>ou</a:t>
            </a:r>
            <a:r>
              <a:rPr lang="en-CA" i="1" dirty="0">
                <a:solidFill>
                  <a:srgbClr val="FFFF00"/>
                </a:solidFill>
              </a:rPr>
              <a:t> </a:t>
            </a:r>
            <a:r>
              <a:rPr lang="en-CA" i="1" dirty="0" err="1">
                <a:solidFill>
                  <a:srgbClr val="FFFF00"/>
                </a:solidFill>
              </a:rPr>
              <a:t>medicinais</a:t>
            </a:r>
            <a:r>
              <a:rPr lang="en-CA" i="1" dirty="0">
                <a:solidFill>
                  <a:srgbClr val="FFFF00"/>
                </a:solidFill>
              </a:rPr>
              <a:t> </a:t>
            </a:r>
            <a:r>
              <a:rPr lang="en-CA" i="1" dirty="0" err="1">
                <a:solidFill>
                  <a:srgbClr val="FFFF00"/>
                </a:solidFill>
              </a:rPr>
              <a:t>sem</a:t>
            </a:r>
            <a:r>
              <a:rPr lang="en-CA" i="1" dirty="0">
                <a:solidFill>
                  <a:srgbClr val="FFFF00"/>
                </a:solidFill>
              </a:rPr>
              <a:t> </a:t>
            </a:r>
            <a:r>
              <a:rPr lang="en-CA" b="1" i="1" dirty="0" err="1">
                <a:solidFill>
                  <a:srgbClr val="FFFF00"/>
                </a:solidFill>
              </a:rPr>
              <a:t>comprovação</a:t>
            </a:r>
            <a:r>
              <a:rPr lang="en-CA" b="1" i="1" dirty="0">
                <a:solidFill>
                  <a:srgbClr val="FFFF00"/>
                </a:solidFill>
              </a:rPr>
              <a:t> </a:t>
            </a:r>
            <a:r>
              <a:rPr lang="en-CA" b="1" i="1" dirty="0" err="1">
                <a:solidFill>
                  <a:srgbClr val="FFFF00"/>
                </a:solidFill>
              </a:rPr>
              <a:t>científica</a:t>
            </a:r>
            <a:r>
              <a:rPr lang="en-CA" dirty="0">
                <a:solidFill>
                  <a:srgbClr val="FFFF00"/>
                </a:solidFill>
              </a:rPr>
              <a:t>” </a:t>
            </a:r>
          </a:p>
          <a:p>
            <a:endParaRPr lang="en-CA" dirty="0">
              <a:solidFill>
                <a:srgbClr val="FFFF00"/>
              </a:solidFill>
            </a:endParaRPr>
          </a:p>
          <a:p>
            <a:r>
              <a:rPr lang="en-CA" dirty="0">
                <a:solidFill>
                  <a:srgbClr val="FFFF00"/>
                </a:solidFill>
              </a:rPr>
              <a:t>§ 2º Se a </a:t>
            </a:r>
            <a:r>
              <a:rPr lang="en-CA" dirty="0" err="1">
                <a:solidFill>
                  <a:srgbClr val="FFFF00"/>
                </a:solidFill>
              </a:rPr>
              <a:t>conduta</a:t>
            </a:r>
            <a:r>
              <a:rPr lang="en-CA" dirty="0">
                <a:solidFill>
                  <a:srgbClr val="FFFF00"/>
                </a:solidFill>
              </a:rPr>
              <a:t> </a:t>
            </a:r>
            <a:r>
              <a:rPr lang="en-CA" dirty="0" err="1">
                <a:solidFill>
                  <a:srgbClr val="FFFF00"/>
                </a:solidFill>
              </a:rPr>
              <a:t>prevista</a:t>
            </a:r>
            <a:r>
              <a:rPr lang="en-CA" dirty="0">
                <a:solidFill>
                  <a:srgbClr val="FFFF00"/>
                </a:solidFill>
              </a:rPr>
              <a:t> no caput for </a:t>
            </a:r>
            <a:r>
              <a:rPr lang="en-CA" dirty="0" err="1">
                <a:solidFill>
                  <a:srgbClr val="FFFF00"/>
                </a:solidFill>
              </a:rPr>
              <a:t>praticada</a:t>
            </a:r>
            <a:r>
              <a:rPr lang="en-CA" dirty="0">
                <a:solidFill>
                  <a:srgbClr val="FFFF00"/>
                </a:solidFill>
              </a:rPr>
              <a:t> </a:t>
            </a:r>
            <a:r>
              <a:rPr lang="en-CA" dirty="0" err="1">
                <a:solidFill>
                  <a:srgbClr val="FFFF00"/>
                </a:solidFill>
              </a:rPr>
              <a:t>por</a:t>
            </a:r>
            <a:r>
              <a:rPr lang="en-CA" dirty="0">
                <a:solidFill>
                  <a:srgbClr val="FFFF00"/>
                </a:solidFill>
              </a:rPr>
              <a:t> </a:t>
            </a:r>
            <a:r>
              <a:rPr lang="en-CA" b="1" dirty="0" err="1">
                <a:solidFill>
                  <a:srgbClr val="FFFF00"/>
                </a:solidFill>
              </a:rPr>
              <a:t>profissional</a:t>
            </a:r>
            <a:r>
              <a:rPr lang="en-CA" b="1" dirty="0">
                <a:solidFill>
                  <a:srgbClr val="FFFF00"/>
                </a:solidFill>
              </a:rPr>
              <a:t> da </a:t>
            </a:r>
            <a:r>
              <a:rPr lang="en-CA" b="1" dirty="0" err="1">
                <a:solidFill>
                  <a:srgbClr val="FFFF00"/>
                </a:solidFill>
              </a:rPr>
              <a:t>área</a:t>
            </a:r>
            <a:r>
              <a:rPr lang="en-CA" b="1" dirty="0">
                <a:solidFill>
                  <a:srgbClr val="FFFF00"/>
                </a:solidFill>
              </a:rPr>
              <a:t> de </a:t>
            </a:r>
            <a:r>
              <a:rPr lang="en-CA" b="1" dirty="0" err="1">
                <a:solidFill>
                  <a:srgbClr val="FFFF00"/>
                </a:solidFill>
              </a:rPr>
              <a:t>saúde</a:t>
            </a:r>
            <a:r>
              <a:rPr lang="en-CA" dirty="0">
                <a:solidFill>
                  <a:srgbClr val="FFFF00"/>
                </a:solidFill>
              </a:rPr>
              <a:t>, a </a:t>
            </a:r>
            <a:r>
              <a:rPr lang="en-CA" dirty="0" err="1">
                <a:solidFill>
                  <a:srgbClr val="FFFF00"/>
                </a:solidFill>
              </a:rPr>
              <a:t>pena</a:t>
            </a:r>
            <a:r>
              <a:rPr lang="en-CA" dirty="0">
                <a:solidFill>
                  <a:srgbClr val="FFFF00"/>
                </a:solidFill>
              </a:rPr>
              <a:t> </a:t>
            </a:r>
            <a:r>
              <a:rPr lang="en-CA" dirty="0" err="1">
                <a:solidFill>
                  <a:srgbClr val="FFFF00"/>
                </a:solidFill>
              </a:rPr>
              <a:t>será</a:t>
            </a:r>
            <a:r>
              <a:rPr lang="en-CA" dirty="0">
                <a:solidFill>
                  <a:srgbClr val="FFFF00"/>
                </a:solidFill>
              </a:rPr>
              <a:t> </a:t>
            </a:r>
            <a:r>
              <a:rPr lang="en-CA" dirty="0" err="1">
                <a:solidFill>
                  <a:srgbClr val="FFFF00"/>
                </a:solidFill>
              </a:rPr>
              <a:t>aumentada</a:t>
            </a:r>
            <a:r>
              <a:rPr lang="en-CA" dirty="0">
                <a:solidFill>
                  <a:srgbClr val="FFFF00"/>
                </a:solidFill>
              </a:rPr>
              <a:t>…</a:t>
            </a:r>
          </a:p>
          <a:p>
            <a:endParaRPr lang="en-CA" dirty="0">
              <a:solidFill>
                <a:srgbClr val="FFFF00"/>
              </a:solidFill>
            </a:endParaRPr>
          </a:p>
          <a:p>
            <a:r>
              <a:rPr lang="en-CA" dirty="0">
                <a:solidFill>
                  <a:srgbClr val="FFFF00"/>
                </a:solidFill>
              </a:rPr>
              <a:t>§ 4º …</a:t>
            </a:r>
            <a:r>
              <a:rPr lang="en-CA" b="1" dirty="0">
                <a:solidFill>
                  <a:srgbClr val="FFFF00"/>
                </a:solidFill>
              </a:rPr>
              <a:t>a </a:t>
            </a:r>
            <a:r>
              <a:rPr lang="en-CA" b="1" dirty="0" err="1">
                <a:solidFill>
                  <a:srgbClr val="FFFF00"/>
                </a:solidFill>
              </a:rPr>
              <a:t>autorização</a:t>
            </a:r>
            <a:r>
              <a:rPr lang="en-CA" b="1" dirty="0">
                <a:solidFill>
                  <a:srgbClr val="FFFF00"/>
                </a:solidFill>
              </a:rPr>
              <a:t> e o </a:t>
            </a:r>
            <a:r>
              <a:rPr lang="en-CA" b="1" dirty="0" err="1">
                <a:solidFill>
                  <a:srgbClr val="FFFF00"/>
                </a:solidFill>
              </a:rPr>
              <a:t>registro</a:t>
            </a:r>
            <a:r>
              <a:rPr lang="en-CA" dirty="0">
                <a:solidFill>
                  <a:srgbClr val="FFFF00"/>
                </a:solidFill>
              </a:rPr>
              <a:t> do </a:t>
            </a:r>
            <a:r>
              <a:rPr lang="en-CA" dirty="0" err="1">
                <a:solidFill>
                  <a:srgbClr val="FFFF00"/>
                </a:solidFill>
              </a:rPr>
              <a:t>produto</a:t>
            </a:r>
            <a:r>
              <a:rPr lang="en-CA" dirty="0">
                <a:solidFill>
                  <a:srgbClr val="FFFF00"/>
                </a:solidFill>
              </a:rPr>
              <a:t> </a:t>
            </a:r>
            <a:r>
              <a:rPr lang="en-CA" dirty="0" err="1">
                <a:solidFill>
                  <a:srgbClr val="FFFF00"/>
                </a:solidFill>
              </a:rPr>
              <a:t>destinado</a:t>
            </a:r>
            <a:r>
              <a:rPr lang="en-CA" dirty="0">
                <a:solidFill>
                  <a:srgbClr val="FFFF00"/>
                </a:solidFill>
              </a:rPr>
              <a:t> a fins </a:t>
            </a:r>
            <a:r>
              <a:rPr lang="en-CA" dirty="0" err="1">
                <a:solidFill>
                  <a:srgbClr val="FFFF00"/>
                </a:solidFill>
              </a:rPr>
              <a:t>terapêuticos</a:t>
            </a:r>
            <a:r>
              <a:rPr lang="en-CA" dirty="0">
                <a:solidFill>
                  <a:srgbClr val="FFFF00"/>
                </a:solidFill>
              </a:rPr>
              <a:t> </a:t>
            </a:r>
            <a:r>
              <a:rPr lang="en-CA" dirty="0" err="1">
                <a:solidFill>
                  <a:srgbClr val="FFFF00"/>
                </a:solidFill>
              </a:rPr>
              <a:t>ou</a:t>
            </a:r>
            <a:r>
              <a:rPr lang="en-CA" dirty="0">
                <a:solidFill>
                  <a:srgbClr val="FFFF00"/>
                </a:solidFill>
              </a:rPr>
              <a:t> </a:t>
            </a:r>
            <a:r>
              <a:rPr lang="en-CA" dirty="0" err="1">
                <a:solidFill>
                  <a:srgbClr val="FFFF00"/>
                </a:solidFill>
              </a:rPr>
              <a:t>medicinais</a:t>
            </a:r>
            <a:r>
              <a:rPr lang="en-CA" dirty="0">
                <a:solidFill>
                  <a:srgbClr val="FFFF00"/>
                </a:solidFill>
              </a:rPr>
              <a:t> para </a:t>
            </a:r>
            <a:r>
              <a:rPr lang="en-CA" dirty="0" err="1">
                <a:solidFill>
                  <a:srgbClr val="FFFF00"/>
                </a:solidFill>
              </a:rPr>
              <a:t>tratamento</a:t>
            </a:r>
            <a:r>
              <a:rPr lang="en-CA" dirty="0">
                <a:solidFill>
                  <a:srgbClr val="FFFF00"/>
                </a:solidFill>
              </a:rPr>
              <a:t> da </a:t>
            </a:r>
            <a:r>
              <a:rPr lang="en-CA" dirty="0" err="1">
                <a:solidFill>
                  <a:srgbClr val="FFFF00"/>
                </a:solidFill>
              </a:rPr>
              <a:t>doença</a:t>
            </a:r>
            <a:r>
              <a:rPr lang="en-CA" dirty="0">
                <a:solidFill>
                  <a:srgbClr val="FFFF00"/>
                </a:solidFill>
              </a:rPr>
              <a:t> </a:t>
            </a:r>
            <a:r>
              <a:rPr lang="en-CA" dirty="0" err="1">
                <a:solidFill>
                  <a:srgbClr val="FFFF00"/>
                </a:solidFill>
              </a:rPr>
              <a:t>apresentada</a:t>
            </a:r>
            <a:r>
              <a:rPr lang="en-CA" dirty="0">
                <a:solidFill>
                  <a:srgbClr val="FFFF00"/>
                </a:solidFill>
              </a:rPr>
              <a:t> </a:t>
            </a:r>
            <a:r>
              <a:rPr lang="en-CA" dirty="0" err="1">
                <a:solidFill>
                  <a:srgbClr val="FFFF00"/>
                </a:solidFill>
              </a:rPr>
              <a:t>pelo</a:t>
            </a:r>
            <a:r>
              <a:rPr lang="en-CA" dirty="0">
                <a:solidFill>
                  <a:srgbClr val="FFFF00"/>
                </a:solidFill>
              </a:rPr>
              <a:t> </a:t>
            </a:r>
            <a:r>
              <a:rPr lang="en-CA" dirty="0" err="1">
                <a:solidFill>
                  <a:srgbClr val="FFFF00"/>
                </a:solidFill>
              </a:rPr>
              <a:t>paciente</a:t>
            </a:r>
            <a:r>
              <a:rPr lang="en-CA" dirty="0">
                <a:solidFill>
                  <a:srgbClr val="FFFF00"/>
                </a:solidFill>
              </a:rPr>
              <a:t> </a:t>
            </a:r>
            <a:r>
              <a:rPr lang="en-CA" dirty="0" err="1">
                <a:solidFill>
                  <a:srgbClr val="FFFF00"/>
                </a:solidFill>
              </a:rPr>
              <a:t>pelo</a:t>
            </a:r>
            <a:r>
              <a:rPr lang="en-CA" dirty="0">
                <a:solidFill>
                  <a:srgbClr val="FFFF00"/>
                </a:solidFill>
              </a:rPr>
              <a:t> </a:t>
            </a:r>
            <a:r>
              <a:rPr lang="en-CA" dirty="0" err="1">
                <a:solidFill>
                  <a:srgbClr val="FFFF00"/>
                </a:solidFill>
              </a:rPr>
              <a:t>órgão</a:t>
            </a:r>
            <a:r>
              <a:rPr lang="en-CA" dirty="0">
                <a:solidFill>
                  <a:srgbClr val="FFFF00"/>
                </a:solidFill>
              </a:rPr>
              <a:t> de </a:t>
            </a:r>
            <a:r>
              <a:rPr lang="en-CA" dirty="0" err="1">
                <a:solidFill>
                  <a:srgbClr val="FFFF00"/>
                </a:solidFill>
              </a:rPr>
              <a:t>vigilância</a:t>
            </a:r>
            <a:r>
              <a:rPr lang="en-CA" dirty="0">
                <a:solidFill>
                  <a:srgbClr val="FFFF00"/>
                </a:solidFill>
              </a:rPr>
              <a:t> </a:t>
            </a:r>
            <a:r>
              <a:rPr lang="en-CA" dirty="0" err="1">
                <a:solidFill>
                  <a:srgbClr val="FFFF00"/>
                </a:solidFill>
              </a:rPr>
              <a:t>sanitária</a:t>
            </a:r>
            <a:r>
              <a:rPr lang="en-CA" dirty="0">
                <a:solidFill>
                  <a:srgbClr val="FFFF00"/>
                </a:solidFill>
              </a:rPr>
              <a:t>.”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D07A27-81C3-0926-E499-03459AA6B2E2}"/>
              </a:ext>
            </a:extLst>
          </p:cNvPr>
          <p:cNvSpPr txBox="1"/>
          <p:nvPr/>
        </p:nvSpPr>
        <p:spPr>
          <a:xfrm>
            <a:off x="0" y="6488668"/>
            <a:ext cx="5426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FFFF00"/>
                </a:solidFill>
              </a:rPr>
              <a:t>L2.848/40 – Código Penal; Aziz O. PL1912/21 – </a:t>
            </a:r>
            <a:r>
              <a:rPr lang="en-CA" sz="1600" dirty="0" err="1">
                <a:solidFill>
                  <a:srgbClr val="FFFF00"/>
                </a:solidFill>
              </a:rPr>
              <a:t>Senado</a:t>
            </a:r>
            <a:r>
              <a:rPr lang="en-CA" sz="1600" dirty="0">
                <a:solidFill>
                  <a:srgbClr val="FFFF00"/>
                </a:solidFill>
              </a:rPr>
              <a:t> Federal </a:t>
            </a:r>
            <a:endParaRPr lang="en-US" sz="1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20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4">
            <a:extLst>
              <a:ext uri="{FF2B5EF4-FFF2-40B4-BE49-F238E27FC236}">
                <a16:creationId xmlns:a16="http://schemas.microsoft.com/office/drawing/2014/main" id="{5185AC75-0FFB-B145-861D-F785057A1E22}"/>
              </a:ext>
            </a:extLst>
          </p:cNvPr>
          <p:cNvSpPr txBox="1">
            <a:spLocks noChangeArrowheads="1"/>
          </p:cNvSpPr>
          <p:nvPr/>
        </p:nvSpPr>
        <p:spPr>
          <a:xfrm>
            <a:off x="125412" y="411131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6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Desbancando as falácias nas mídias sociais...</a:t>
            </a:r>
            <a:endParaRPr lang="en-US" altLang="en-US" sz="36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44" name="Retângulo 35">
            <a:extLst>
              <a:ext uri="{FF2B5EF4-FFF2-40B4-BE49-F238E27FC236}">
                <a16:creationId xmlns:a16="http://schemas.microsoft.com/office/drawing/2014/main" id="{74279240-3FBF-9A42-9EF1-71BB9091F6CA}"/>
              </a:ext>
            </a:extLst>
          </p:cNvPr>
          <p:cNvSpPr/>
          <p:nvPr/>
        </p:nvSpPr>
        <p:spPr bwMode="auto">
          <a:xfrm>
            <a:off x="290604" y="126803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pic>
        <p:nvPicPr>
          <p:cNvPr id="7" name="Picture 6" descr="A person sitting at a desk&#10;&#10;Description automatically generated with low confidence">
            <a:extLst>
              <a:ext uri="{FF2B5EF4-FFF2-40B4-BE49-F238E27FC236}">
                <a16:creationId xmlns:a16="http://schemas.microsoft.com/office/drawing/2014/main" id="{459C2B6A-4BDF-17CE-76BD-B8238F8368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3559"/>
          <a:stretch/>
        </p:blipFill>
        <p:spPr>
          <a:xfrm>
            <a:off x="796424" y="1632414"/>
            <a:ext cx="7356841" cy="4814455"/>
          </a:xfrm>
          <a:prstGeom prst="rect">
            <a:avLst/>
          </a:prstGeom>
        </p:spPr>
      </p:pic>
      <p:pic>
        <p:nvPicPr>
          <p:cNvPr id="10" name="Graphic 9" descr="Add with solid fill">
            <a:extLst>
              <a:ext uri="{FF2B5EF4-FFF2-40B4-BE49-F238E27FC236}">
                <a16:creationId xmlns:a16="http://schemas.microsoft.com/office/drawing/2014/main" id="{9830D890-A0BE-6664-2670-B7B05A885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1189">
            <a:off x="738771" y="41241"/>
            <a:ext cx="7996799" cy="799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1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4">
            <a:extLst>
              <a:ext uri="{FF2B5EF4-FFF2-40B4-BE49-F238E27FC236}">
                <a16:creationId xmlns:a16="http://schemas.microsoft.com/office/drawing/2014/main" id="{5185AC75-0FFB-B145-861D-F785057A1E22}"/>
              </a:ext>
            </a:extLst>
          </p:cNvPr>
          <p:cNvSpPr txBox="1">
            <a:spLocks noChangeArrowheads="1"/>
          </p:cNvSpPr>
          <p:nvPr/>
        </p:nvSpPr>
        <p:spPr>
          <a:xfrm>
            <a:off x="181928" y="411131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6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Desbancando as falácias nas mídias sociais...</a:t>
            </a:r>
            <a:endParaRPr lang="en-US" altLang="en-US" sz="36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44" name="Retângulo 35">
            <a:extLst>
              <a:ext uri="{FF2B5EF4-FFF2-40B4-BE49-F238E27FC236}">
                <a16:creationId xmlns:a16="http://schemas.microsoft.com/office/drawing/2014/main" id="{74279240-3FBF-9A42-9EF1-71BB9091F6CA}"/>
              </a:ext>
            </a:extLst>
          </p:cNvPr>
          <p:cNvSpPr/>
          <p:nvPr/>
        </p:nvSpPr>
        <p:spPr bwMode="auto">
          <a:xfrm>
            <a:off x="290604" y="126803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44EA39-D452-58AA-EB57-13BB24CD1DF0}"/>
              </a:ext>
            </a:extLst>
          </p:cNvPr>
          <p:cNvSpPr txBox="1"/>
          <p:nvPr/>
        </p:nvSpPr>
        <p:spPr>
          <a:xfrm>
            <a:off x="307113" y="2692355"/>
            <a:ext cx="25604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FF00"/>
                </a:solidFill>
              </a:rPr>
              <a:t>Problemas</a:t>
            </a:r>
            <a:r>
              <a:rPr lang="en-US" sz="4000" b="1" dirty="0">
                <a:solidFill>
                  <a:srgbClr val="FFFF00"/>
                </a:solidFill>
              </a:rPr>
              <a:t> </a:t>
            </a:r>
          </a:p>
          <a:p>
            <a:pPr algn="ctr"/>
            <a:r>
              <a:rPr lang="en-US" sz="4000" b="1" dirty="0" err="1">
                <a:solidFill>
                  <a:srgbClr val="FFFF00"/>
                </a:solidFill>
              </a:rPr>
              <a:t>Complexos</a:t>
            </a:r>
            <a:endParaRPr lang="en-US" sz="4000" b="1" dirty="0">
              <a:solidFill>
                <a:srgbClr val="FFFF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CE4BB5-96E3-7446-B9DA-EA7177DD8849}"/>
              </a:ext>
            </a:extLst>
          </p:cNvPr>
          <p:cNvCxnSpPr>
            <a:cxnSpLocks/>
          </p:cNvCxnSpPr>
          <p:nvPr/>
        </p:nvCxnSpPr>
        <p:spPr>
          <a:xfrm>
            <a:off x="2941427" y="3357456"/>
            <a:ext cx="3261147" cy="0"/>
          </a:xfrm>
          <a:prstGeom prst="line">
            <a:avLst/>
          </a:prstGeom>
          <a:ln w="41275">
            <a:solidFill>
              <a:srgbClr val="FF2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2B30F5D-70B8-6A9E-0237-4B80A0A68A9E}"/>
              </a:ext>
            </a:extLst>
          </p:cNvPr>
          <p:cNvSpPr txBox="1"/>
          <p:nvPr/>
        </p:nvSpPr>
        <p:spPr>
          <a:xfrm>
            <a:off x="6332291" y="2953966"/>
            <a:ext cx="2448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FF00"/>
                </a:solidFill>
              </a:rPr>
              <a:t>Vulnerável</a:t>
            </a:r>
            <a:endParaRPr lang="en-US" sz="4000" b="1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B43F99-FFB1-7740-B810-239648C1FD20}"/>
              </a:ext>
            </a:extLst>
          </p:cNvPr>
          <p:cNvSpPr txBox="1"/>
          <p:nvPr/>
        </p:nvSpPr>
        <p:spPr>
          <a:xfrm>
            <a:off x="2904493" y="2768235"/>
            <a:ext cx="3335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</a:rPr>
              <a:t>Soluções</a:t>
            </a:r>
            <a:r>
              <a:rPr lang="en-US" sz="3200" b="1" dirty="0">
                <a:solidFill>
                  <a:schemeClr val="bg1"/>
                </a:solidFill>
              </a:rPr>
              <a:t> simples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CA12BF-38AF-D6AA-A7BF-4DDC57181500}"/>
              </a:ext>
            </a:extLst>
          </p:cNvPr>
          <p:cNvSpPr txBox="1"/>
          <p:nvPr/>
        </p:nvSpPr>
        <p:spPr>
          <a:xfrm>
            <a:off x="-55418" y="5494146"/>
            <a:ext cx="92548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 err="1">
                <a:solidFill>
                  <a:schemeClr val="bg1"/>
                </a:solidFill>
              </a:rPr>
              <a:t>Controle</a:t>
            </a:r>
            <a:r>
              <a:rPr lang="en-US" sz="4200" b="1" u="sng" dirty="0">
                <a:solidFill>
                  <a:schemeClr val="bg1"/>
                </a:solidFill>
              </a:rPr>
              <a:t>: Estado + </a:t>
            </a:r>
            <a:r>
              <a:rPr lang="en-US" sz="4200" b="1" u="sng" dirty="0" err="1">
                <a:solidFill>
                  <a:schemeClr val="bg1"/>
                </a:solidFill>
              </a:rPr>
              <a:t>Autarquias</a:t>
            </a:r>
            <a:r>
              <a:rPr lang="en-US" sz="4200" b="1" u="sng" dirty="0">
                <a:solidFill>
                  <a:schemeClr val="bg1"/>
                </a:solidFill>
              </a:rPr>
              <a:t> + Social?</a:t>
            </a:r>
          </a:p>
        </p:txBody>
      </p:sp>
    </p:spTree>
    <p:extLst>
      <p:ext uri="{BB962C8B-B14F-4D97-AF65-F5344CB8AC3E}">
        <p14:creationId xmlns:p14="http://schemas.microsoft.com/office/powerpoint/2010/main" val="2731285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4">
            <a:extLst>
              <a:ext uri="{FF2B5EF4-FFF2-40B4-BE49-F238E27FC236}">
                <a16:creationId xmlns:a16="http://schemas.microsoft.com/office/drawing/2014/main" id="{0F5CD224-F2F7-9349-9B8B-AC4373B34BB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Paciente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63" name="Retângulo 35">
            <a:extLst>
              <a:ext uri="{FF2B5EF4-FFF2-40B4-BE49-F238E27FC236}">
                <a16:creationId xmlns:a16="http://schemas.microsoft.com/office/drawing/2014/main" id="{9F09D864-5A8B-CC40-B41F-5E1D45EAB698}"/>
              </a:ext>
            </a:extLst>
          </p:cNvPr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73FAF8F-6C1E-7B41-A39A-2BC7F97802CE}"/>
              </a:ext>
            </a:extLst>
          </p:cNvPr>
          <p:cNvSpPr txBox="1"/>
          <p:nvPr/>
        </p:nvSpPr>
        <p:spPr>
          <a:xfrm>
            <a:off x="233243" y="781708"/>
            <a:ext cx="5516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solidFill>
                  <a:srgbClr val="FFFF00"/>
                </a:solidFill>
              </a:rPr>
              <a:t>Pacientes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são</a:t>
            </a:r>
            <a:r>
              <a:rPr lang="en-US" sz="2000" i="1" dirty="0">
                <a:solidFill>
                  <a:srgbClr val="FFFF00"/>
                </a:solidFill>
              </a:rPr>
              <a:t> o </a:t>
            </a:r>
            <a:r>
              <a:rPr lang="en-US" sz="2000" i="1" dirty="0" err="1">
                <a:solidFill>
                  <a:srgbClr val="FFFF00"/>
                </a:solidFill>
              </a:rPr>
              <a:t>elo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mais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fraco</a:t>
            </a:r>
            <a:r>
              <a:rPr lang="en-US" sz="2000" i="1" dirty="0">
                <a:solidFill>
                  <a:srgbClr val="FFFF00"/>
                </a:solidFill>
              </a:rPr>
              <a:t> e </a:t>
            </a:r>
            <a:r>
              <a:rPr lang="en-US" sz="2000" i="1" dirty="0" err="1">
                <a:solidFill>
                  <a:srgbClr val="FFFF00"/>
                </a:solidFill>
              </a:rPr>
              <a:t>frágil</a:t>
            </a:r>
            <a:r>
              <a:rPr lang="en-US" sz="2000" i="1" dirty="0">
                <a:solidFill>
                  <a:srgbClr val="FFFF00"/>
                </a:solidFill>
              </a:rPr>
              <a:t> da </a:t>
            </a:r>
            <a:r>
              <a:rPr lang="en-US" sz="2000" i="1" dirty="0" err="1">
                <a:solidFill>
                  <a:srgbClr val="FFFF00"/>
                </a:solidFill>
              </a:rPr>
              <a:t>corrente</a:t>
            </a:r>
            <a:r>
              <a:rPr lang="en-US" sz="2000" i="1" dirty="0">
                <a:solidFill>
                  <a:srgbClr val="FFFF00"/>
                </a:solidFill>
              </a:rPr>
              <a:t>…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AE42CEA9-7550-00A0-6F53-89C80A878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974" y="1582124"/>
            <a:ext cx="4932051" cy="47738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AE2AB8-99D0-F4BD-C241-EEF831F4F772}"/>
              </a:ext>
            </a:extLst>
          </p:cNvPr>
          <p:cNvSpPr txBox="1"/>
          <p:nvPr/>
        </p:nvSpPr>
        <p:spPr>
          <a:xfrm>
            <a:off x="0" y="6488668"/>
            <a:ext cx="1971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FF00"/>
                </a:solidFill>
              </a:rPr>
              <a:t>Astin</a:t>
            </a:r>
            <a:r>
              <a:rPr lang="en-US" sz="1600" dirty="0">
                <a:solidFill>
                  <a:srgbClr val="FFFF00"/>
                </a:solidFill>
              </a:rPr>
              <a:t> JA. JAMA, 1998.</a:t>
            </a:r>
          </a:p>
        </p:txBody>
      </p:sp>
    </p:spTree>
    <p:extLst>
      <p:ext uri="{BB962C8B-B14F-4D97-AF65-F5344CB8AC3E}">
        <p14:creationId xmlns:p14="http://schemas.microsoft.com/office/powerpoint/2010/main" val="3913667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14061</TotalTime>
  <Words>1077</Words>
  <Application>Microsoft Macintosh PowerPoint</Application>
  <PresentationFormat>On-screen Show (4:3)</PresentationFormat>
  <Paragraphs>218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Eliana Silva</dc:creator>
  <cp:lastModifiedBy>Helal, Lucas</cp:lastModifiedBy>
  <cp:revision>423</cp:revision>
  <dcterms:created xsi:type="dcterms:W3CDTF">2017-04-24T15:20:29Z</dcterms:created>
  <dcterms:modified xsi:type="dcterms:W3CDTF">2023-05-06T15:41:31Z</dcterms:modified>
</cp:coreProperties>
</file>